
<file path=[Content_Types].xml><?xml version="1.0" encoding="utf-8"?>
<Types xmlns="http://schemas.openxmlformats.org/package/2006/content-types">
  <Default Extension="xlsx" ContentType="application/vnd.openxmlformats-officedocument.spreadsheetml.sheet"/>
  <Default Extension="wav" ContentType="audio/x-wav"/>
  <Default Extension="png" ContentType="image/png"/>
  <Default Extension="jpeg" ContentType="image/jpeg"/>
  <Default Extension="JPG" ContentType="image/.jpg"/>
  <Default Extension="wdp" ContentType="image/vnd.ms-photo"/>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harts/chart1.xml" ContentType="application/vnd.openxmlformats-officedocument.drawingml.chart+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23.xml" ContentType="application/vnd.openxmlformats-officedocument.presentationml.tags+xml"/>
  <Override PartName="/ppt/tags/tag224.xml" ContentType="application/vnd.openxmlformats-officedocument.presentationml.tags+xml"/>
  <Override PartName="/ppt/tags/tag225.xml" ContentType="application/vnd.openxmlformats-officedocument.presentationml.tags+xml"/>
  <Override PartName="/ppt/tags/tag226.xml" ContentType="application/vnd.openxmlformats-officedocument.presentationml.tags+xml"/>
  <Override PartName="/ppt/tags/tag227.xml" ContentType="application/vnd.openxmlformats-officedocument.presentationml.tags+xml"/>
  <Override PartName="/ppt/tags/tag228.xml" ContentType="application/vnd.openxmlformats-officedocument.presentationml.tags+xml"/>
  <Override PartName="/ppt/tags/tag229.xml" ContentType="application/vnd.openxmlformats-officedocument.presentationml.tags+xml"/>
  <Override PartName="/ppt/tags/tag23.xml" ContentType="application/vnd.openxmlformats-officedocument.presentationml.tags+xml"/>
  <Override PartName="/ppt/tags/tag230.xml" ContentType="application/vnd.openxmlformats-officedocument.presentationml.tags+xml"/>
  <Override PartName="/ppt/tags/tag231.xml" ContentType="application/vnd.openxmlformats-officedocument.presentationml.tags+xml"/>
  <Override PartName="/ppt/tags/tag232.xml" ContentType="application/vnd.openxmlformats-officedocument.presentationml.tags+xml"/>
  <Override PartName="/ppt/tags/tag233.xml" ContentType="application/vnd.openxmlformats-officedocument.presentationml.tags+xml"/>
  <Override PartName="/ppt/tags/tag234.xml" ContentType="application/vnd.openxmlformats-officedocument.presentationml.tags+xml"/>
  <Override PartName="/ppt/tags/tag235.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3"/>
  </p:sldMasterIdLst>
  <p:notesMasterIdLst>
    <p:notesMasterId r:id="rId5"/>
  </p:notesMasterIdLst>
  <p:sldIdLst>
    <p:sldId id="364" r:id="rId4"/>
    <p:sldId id="391" r:id="rId6"/>
    <p:sldId id="433" r:id="rId7"/>
    <p:sldId id="392" r:id="rId8"/>
    <p:sldId id="335" r:id="rId9"/>
    <p:sldId id="330" r:id="rId10"/>
    <p:sldId id="434" r:id="rId11"/>
    <p:sldId id="435" r:id="rId12"/>
    <p:sldId id="436" r:id="rId13"/>
    <p:sldId id="439" r:id="rId14"/>
    <p:sldId id="438" r:id="rId15"/>
    <p:sldId id="440" r:id="rId16"/>
    <p:sldId id="441" r:id="rId17"/>
    <p:sldId id="442" r:id="rId18"/>
    <p:sldId id="443" r:id="rId19"/>
    <p:sldId id="447" r:id="rId20"/>
    <p:sldId id="451" r:id="rId21"/>
    <p:sldId id="452" r:id="rId22"/>
    <p:sldId id="448" r:id="rId23"/>
    <p:sldId id="445" r:id="rId24"/>
    <p:sldId id="446" r:id="rId25"/>
    <p:sldId id="365" r:id="rId26"/>
    <p:sldId id="450" r:id="rId27"/>
    <p:sldId id="454" r:id="rId28"/>
  </p:sldIdLst>
  <p:sldSz cx="12192000" cy="6858000"/>
  <p:notesSz cx="6858000" cy="9144000"/>
  <p:custDataLst>
    <p:tags r:id="rId33"/>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2" pos="3794"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 id="20" name="hanying" initials="h" lastIdx="0" clrIdx="19"/>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51" autoAdjust="0"/>
    <p:restoredTop sz="94660"/>
  </p:normalViewPr>
  <p:slideViewPr>
    <p:cSldViewPr showGuides="1">
      <p:cViewPr varScale="1">
        <p:scale>
          <a:sx n="108" d="100"/>
          <a:sy n="108" d="100"/>
        </p:scale>
        <p:origin x="-666" y="-84"/>
      </p:cViewPr>
      <p:guideLst>
        <p:guide orient="horz" pos="2160"/>
        <p:guide pos="3840"/>
        <p:guide pos="379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3" Type="http://schemas.openxmlformats.org/officeDocument/2006/relationships/tags" Target="tags/tag235.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charts/_rels/chart1.xml.rels><?xml version="1.0" encoding="UTF-8" standalone="yes"?>
<Relationships xmlns="http://schemas.openxmlformats.org/package/2006/relationships"><Relationship Id="rId2" Type="http://schemas.openxmlformats.org/officeDocument/2006/relationships/themeOverride" Target="../theme/themeOverride1.xml"/><Relationship Id="rId1" Type="http://schemas.openxmlformats.org/officeDocument/2006/relationships/package" Target="../embeddings/Workbook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0" vertOverflow="ellipsis" vert="horz" wrap="square" anchor="ctr" anchorCtr="1" forceAA="0"/>
          <a:lstStyle/>
          <a:p>
            <a:pPr defTabSz="914400">
              <a:defRPr lang="zh-CN" sz="1200" b="1" i="0" u="none" strike="noStrike" kern="1200" spc="0" baseline="0">
                <a:solidFill>
                  <a:schemeClr val="tx1">
                    <a:lumMod val="95000"/>
                    <a:lumOff val="5000"/>
                  </a:schemeClr>
                </a:solidFill>
                <a:latin typeface="新宋体" panose="02010609030101010101" charset="-122"/>
                <a:ea typeface="新宋体" panose="02010609030101010101" charset="-122"/>
                <a:cs typeface="新宋体" panose="02010609030101010101" charset="-122"/>
                <a:sym typeface="新宋体" panose="02010609030101010101" charset="-122"/>
              </a:defRPr>
            </a:pPr>
            <a:r>
              <a:rPr lang="en-US" altLang="zh-CN" sz="2400" b="1" dirty="0">
                <a:solidFill>
                  <a:schemeClr val="tx1">
                    <a:lumMod val="95000"/>
                    <a:lumOff val="5000"/>
                  </a:schemeClr>
                </a:solidFill>
                <a:latin typeface="黑体" panose="02010609060101010101" pitchFamily="49" charset="-122"/>
                <a:ea typeface="黑体" panose="02010609060101010101" pitchFamily="49" charset="-122"/>
                <a:cs typeface="新宋体" panose="02010609030101010101" charset="-122"/>
                <a:sym typeface="新宋体" panose="02010609030101010101" charset="-122"/>
              </a:rPr>
              <a:t>19</a:t>
            </a:r>
            <a:r>
              <a:rPr lang="zh-CN" altLang="en-US" sz="2400" b="1" dirty="0">
                <a:solidFill>
                  <a:schemeClr val="tx1">
                    <a:lumMod val="95000"/>
                    <a:lumOff val="5000"/>
                  </a:schemeClr>
                </a:solidFill>
                <a:latin typeface="黑体" panose="02010609060101010101" pitchFamily="49" charset="-122"/>
                <a:ea typeface="黑体" panose="02010609060101010101" pitchFamily="49" charset="-122"/>
                <a:cs typeface="新宋体" panose="02010609030101010101" charset="-122"/>
                <a:sym typeface="新宋体" panose="02010609030101010101" charset="-122"/>
              </a:rPr>
              <a:t>世纪六七十年代主要资本主义国家经济增长率图</a:t>
            </a:r>
            <a:endParaRPr lang="zh-CN" altLang="en-US" sz="2400" b="1" dirty="0">
              <a:solidFill>
                <a:schemeClr val="tx1">
                  <a:lumMod val="95000"/>
                  <a:lumOff val="5000"/>
                </a:schemeClr>
              </a:solidFill>
              <a:latin typeface="黑体" panose="02010609060101010101" pitchFamily="49" charset="-122"/>
              <a:ea typeface="黑体" panose="02010609060101010101" pitchFamily="49" charset="-122"/>
              <a:cs typeface="新宋体" panose="02010609030101010101" charset="-122"/>
              <a:sym typeface="新宋体" panose="02010609030101010101" charset="-122"/>
            </a:endParaRPr>
          </a:p>
        </c:rich>
      </c:tx>
      <c:layout>
        <c:manualLayout>
          <c:xMode val="edge"/>
          <c:yMode val="edge"/>
          <c:x val="0.111134528170474"/>
          <c:y val="0.020800354344376"/>
        </c:manualLayout>
      </c:layout>
      <c:overlay val="0"/>
      <c:spPr>
        <a:noFill/>
        <a:ln>
          <a:noFill/>
        </a:ln>
        <a:effectLst/>
      </c:spPr>
    </c:title>
    <c:autoTitleDeleted val="0"/>
    <c:plotArea>
      <c:layout>
        <c:manualLayout>
          <c:layoutTarget val="inner"/>
          <c:xMode val="edge"/>
          <c:yMode val="edge"/>
          <c:x val="0.0657366165835485"/>
          <c:y val="0.35864355818082"/>
          <c:w val="0.897299077074763"/>
          <c:h val="0.421925339901233"/>
        </c:manualLayout>
      </c:layout>
      <c:barChart>
        <c:barDir val="col"/>
        <c:grouping val="clustered"/>
        <c:varyColors val="0"/>
        <c:ser>
          <c:idx val="0"/>
          <c:order val="0"/>
          <c:tx>
            <c:strRef>
              <c:f>Sheet1!$B$1</c:f>
              <c:strCache>
                <c:ptCount val="1"/>
                <c:pt idx="0">
                  <c:v>系列 1</c:v>
                </c:pt>
              </c:strCache>
            </c:strRef>
          </c:tx>
          <c:spPr>
            <a:solidFill>
              <a:sysClr val="windowText" lastClr="000000"/>
            </a:solidFill>
            <a:ln w="19050" cap="flat" cmpd="sng" algn="ctr">
              <a:solidFill>
                <a:sysClr val="window" lastClr="FFFFFF"/>
              </a:solidFill>
              <a:prstDash val="solid"/>
              <a:miter lim="800000"/>
            </a:ln>
            <a:effectLst/>
          </c:spPr>
          <c:invertIfNegative val="0"/>
          <c:dLbls>
            <c:delete val="1"/>
          </c:dLbls>
          <c:cat>
            <c:strRef>
              <c:f>Sheet1!$A$2:$A$5</c:f>
              <c:strCache>
                <c:ptCount val="4"/>
                <c:pt idx="0">
                  <c:v>类别 1</c:v>
                </c:pt>
                <c:pt idx="1">
                  <c:v>类别 2</c:v>
                </c:pt>
                <c:pt idx="2">
                  <c:v>类别 3</c:v>
                </c:pt>
                <c:pt idx="3">
                  <c:v>类别 4</c:v>
                </c:pt>
              </c:strCache>
            </c:strRef>
          </c:cat>
          <c:val>
            <c:numRef>
              <c:f>Sheet1!$B$2:$B$5</c:f>
              <c:numCache>
                <c:formatCode>General</c:formatCode>
                <c:ptCount val="4"/>
                <c:pt idx="0">
                  <c:v>3.3</c:v>
                </c:pt>
                <c:pt idx="1">
                  <c:v>3.8</c:v>
                </c:pt>
                <c:pt idx="2">
                  <c:v>5</c:v>
                </c:pt>
                <c:pt idx="3">
                  <c:v>32.2</c:v>
                </c:pt>
              </c:numCache>
            </c:numRef>
          </c:val>
        </c:ser>
        <c:dLbls>
          <c:showLegendKey val="0"/>
          <c:showVal val="0"/>
          <c:showCatName val="0"/>
          <c:showSerName val="0"/>
          <c:showPercent val="0"/>
          <c:showBubbleSize val="0"/>
        </c:dLbls>
        <c:gapWidth val="150"/>
        <c:axId val="214075264"/>
        <c:axId val="214076800"/>
      </c:barChart>
      <c:catAx>
        <c:axId val="214075264"/>
        <c:scaling>
          <c:orientation val="minMax"/>
        </c:scaling>
        <c:delete val="0"/>
        <c:axPos val="b"/>
        <c:majorGridlines>
          <c:spPr>
            <a:ln w="9525" cap="flat" cmpd="sng" algn="ctr">
              <a:solidFill>
                <a:schemeClr val="tx1">
                  <a:lumMod val="15000"/>
                  <a:lumOff val="85000"/>
                </a:schemeClr>
              </a:solidFill>
              <a:prstDash val="solid"/>
              <a:round/>
            </a:ln>
            <a:effectLst/>
          </c:spPr>
        </c:majorGridlines>
        <c:numFmt formatCode="General" sourceLinked="1"/>
        <c:majorTickMark val="none"/>
        <c:minorTickMark val="none"/>
        <c:tickLblPos val="nextTo"/>
        <c:spPr>
          <a:noFill/>
          <a:ln w="9525" cap="flat" cmpd="sng" algn="ctr">
            <a:solidFill>
              <a:schemeClr val="tx1">
                <a:lumMod val="15000"/>
                <a:lumOff val="85000"/>
              </a:schemeClr>
            </a:solidFill>
            <a:prstDash val="solid"/>
            <a:round/>
          </a:ln>
          <a:effectLst/>
        </c:spPr>
        <c:txPr>
          <a:bodyPr rot="-60000000" spcFirstLastPara="0" vertOverflow="ellipsis" horzOverflow="overflow" vert="horz" wrap="square" anchor="ctr" anchorCtr="1" forceAA="0"/>
          <a:lstStyle/>
          <a:p>
            <a:pPr>
              <a:defRPr lang="zh-CN" sz="900" b="0" i="0" u="none" strike="noStrike" kern="1200" baseline="0">
                <a:solidFill>
                  <a:schemeClr val="bg1"/>
                </a:solidFill>
                <a:latin typeface="新宋体" panose="02010609030101010101" charset="-122"/>
                <a:ea typeface="新宋体" panose="02010609030101010101" charset="-122"/>
                <a:cs typeface="新宋体" panose="02010609030101010101" charset="-122"/>
                <a:sym typeface="新宋体" panose="02010609030101010101" charset="-122"/>
              </a:defRPr>
            </a:pPr>
          </a:p>
        </c:txPr>
        <c:crossAx val="214076800"/>
        <c:crosses val="autoZero"/>
        <c:auto val="1"/>
        <c:lblAlgn val="ctr"/>
        <c:lblOffset val="100"/>
        <c:noMultiLvlLbl val="0"/>
      </c:catAx>
      <c:valAx>
        <c:axId val="214076800"/>
        <c:scaling>
          <c:orientation val="minMax"/>
        </c:scaling>
        <c:delete val="0"/>
        <c:axPos val="l"/>
        <c:majorGridlines/>
        <c:numFmt formatCode="General" sourceLinked="1"/>
        <c:majorTickMark val="none"/>
        <c:minorTickMark val="none"/>
        <c:tickLblPos val="nextTo"/>
        <c:txPr>
          <a:bodyPr rot="-60000000" spcFirstLastPara="0" vertOverflow="ellipsis" vert="horz" wrap="square" anchor="ctr" anchorCtr="1"/>
          <a:lstStyle/>
          <a:p>
            <a:pPr>
              <a:defRPr lang="zh-CN" sz="1000" b="1" i="0" u="none" strike="noStrike" kern="1200" baseline="0">
                <a:solidFill>
                  <a:schemeClr val="tx1">
                    <a:lumMod val="95000"/>
                    <a:lumOff val="5000"/>
                  </a:schemeClr>
                </a:solidFill>
                <a:latin typeface="新宋体" panose="02010609030101010101" charset="-122"/>
                <a:ea typeface="新宋体" panose="02010609030101010101" charset="-122"/>
                <a:cs typeface="新宋体" panose="02010609030101010101" charset="-122"/>
                <a:sym typeface="新宋体" panose="02010609030101010101" charset="-122"/>
              </a:defRPr>
            </a:pPr>
          </a:p>
        </c:txPr>
        <c:crossAx val="214075264"/>
        <c:crosses val="autoZero"/>
        <c:crossBetween val="between"/>
      </c:valAx>
      <c:spPr>
        <a:noFill/>
        <a:ln>
          <a:noFill/>
        </a:ln>
        <a:effectLst/>
      </c:spPr>
    </c:plotArea>
    <c:plotVisOnly val="1"/>
    <c:dispBlanksAs val="gap"/>
    <c:showDLblsOverMax val="0"/>
  </c:chart>
  <c:spPr>
    <a:solidFill>
      <a:schemeClr val="bg1">
        <a:lumMod val="75000"/>
      </a:schemeClr>
    </a:solidFill>
    <a:ln w="9525" cap="flat" cmpd="sng" algn="ctr">
      <a:noFill/>
      <a:prstDash val="solid"/>
      <a:round/>
    </a:ln>
    <a:effectLst/>
  </c:spPr>
  <c:txPr>
    <a:bodyPr rot="0" vertOverflow="ellipsis" horzOverflow="overflow" vert="horz" wrap="square" anchor="ctr" anchorCtr="1" forceAA="0"/>
    <a:lstStyle/>
    <a:p>
      <a:pPr>
        <a:defRPr lang="zh-CN" sz="1000" kern="1200">
          <a:solidFill>
            <a:schemeClr val="bg1"/>
          </a:solidFill>
          <a:latin typeface="新宋体" panose="02010609030101010101" charset="-122"/>
          <a:ea typeface="新宋体" panose="02010609030101010101" charset="-122"/>
          <a:cs typeface="新宋体" panose="02010609030101010101" charset="-122"/>
          <a:sym typeface="新宋体" panose="02010609030101010101" charset="-122"/>
        </a:defRPr>
      </a:pPr>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黑体" panose="02010609060101010101" pitchFamily="49" charset="-122"/>
        <a:cs typeface="+mn-cs"/>
      </a:defRPr>
    </a:lvl1pPr>
    <a:lvl2pPr marL="457200" algn="l" defTabSz="914400" rtl="0" eaLnBrk="1" latinLnBrk="0" hangingPunct="1">
      <a:defRPr sz="1200" kern="1200">
        <a:solidFill>
          <a:schemeClr val="tx1"/>
        </a:solidFill>
        <a:latin typeface="+mn-lt"/>
        <a:ea typeface="黑体" panose="02010609060101010101" pitchFamily="49" charset="-122"/>
        <a:cs typeface="+mn-cs"/>
      </a:defRPr>
    </a:lvl2pPr>
    <a:lvl3pPr marL="914400" algn="l" defTabSz="914400" rtl="0" eaLnBrk="1" latinLnBrk="0" hangingPunct="1">
      <a:defRPr sz="1200" kern="1200">
        <a:solidFill>
          <a:schemeClr val="tx1"/>
        </a:solidFill>
        <a:latin typeface="+mn-lt"/>
        <a:ea typeface="黑体" panose="02010609060101010101" pitchFamily="49" charset="-122"/>
        <a:cs typeface="+mn-cs"/>
      </a:defRPr>
    </a:lvl3pPr>
    <a:lvl4pPr marL="1371600" algn="l" defTabSz="914400" rtl="0" eaLnBrk="1" latinLnBrk="0" hangingPunct="1">
      <a:defRPr sz="1200" kern="1200">
        <a:solidFill>
          <a:schemeClr val="tx1"/>
        </a:solidFill>
        <a:latin typeface="+mn-lt"/>
        <a:ea typeface="黑体" panose="02010609060101010101" pitchFamily="49" charset="-122"/>
        <a:cs typeface="+mn-cs"/>
      </a:defRPr>
    </a:lvl4pPr>
    <a:lvl5pPr marL="1828800" algn="l" defTabSz="914400" rtl="0" eaLnBrk="1" latinLnBrk="0" hangingPunct="1">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45057"/>
          <p:cNvSpPr>
            <a:spLocks noGrp="1" noRot="1" noChangeAspect="1" noTextEdit="1"/>
          </p:cNvSpPr>
          <p:nvPr>
            <p:ph type="sldImg"/>
            <p:custDataLst>
              <p:tags r:id="rId3"/>
            </p:custDataLst>
          </p:nvPr>
        </p:nvSpPr>
        <p:spPr/>
      </p:sp>
      <p:sp>
        <p:nvSpPr>
          <p:cNvPr id="45059" name="文本占位符 45058"/>
          <p:cNvSpPr>
            <a:spLocks noGrp="1"/>
          </p:cNvSpPr>
          <p:nvPr>
            <p:ph type="body" idx="1"/>
            <p:custDataLst>
              <p:tags r:id="rId4"/>
            </p:custDataLst>
          </p:nvPr>
        </p:nvSpPr>
        <p:spPr/>
        <p:txBody>
          <a:bodyPr/>
          <a:lstStyle/>
          <a:p>
            <a:pPr lvl="0"/>
            <a:endParaRPr lang="zh-CN" altLang="en-US"/>
          </a:p>
        </p:txBody>
      </p:sp>
      <p:sp>
        <p:nvSpPr>
          <p:cNvPr id="2" name="灯片编号占位符 1"/>
          <p:cNvSpPr>
            <a:spLocks noGrp="1"/>
          </p:cNvSpPr>
          <p:nvPr>
            <p:ph type="sldNum" sz="quarter" idx="2"/>
            <p:custDataLst>
              <p:tags r:id="rId5"/>
            </p:custDataLst>
          </p:nvPr>
        </p:nvSpPr>
        <p:spPr/>
        <p:txBody>
          <a:bodyPr/>
          <a:lstStyle/>
          <a:p>
            <a:pPr lvl="0" algn="r"/>
            <a:fld id="{9A0DB2DC-4C9A-4742-B13C-FB6460FD3503}"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ags" Target="../tags/tag35.xml"/><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a:latin typeface="黑体" panose="02010609060101010101" pitchFamily="49" charset="-122"/>
                <a:ea typeface="黑体" panose="02010609060101010101" pitchFamily="49" charset="-122"/>
              </a:rPr>
              <a:t>新课导入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学习任务三</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学习任务四">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学习任务四</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7484" y="607516"/>
            <a:ext cx="10970683" cy="70700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717" y="6316459"/>
            <a:ext cx="2700867" cy="315400"/>
          </a:xfrm>
          <a:prstGeom prst="rect">
            <a:avLst/>
          </a:prstGeom>
        </p:spPr>
        <p:txBody>
          <a:bodyPr/>
          <a:lstStyle>
            <a:lvl1pPr>
              <a:defRPr>
                <a:ea typeface="黑体" panose="02010609060101010101" pitchFamily="49" charset="-122"/>
              </a:defRPr>
            </a:lvl1pPr>
          </a:lstStyle>
          <a:p>
            <a:endParaRPr lang="zh-CN" altLang="en-US" dirty="0"/>
          </a:p>
        </p:txBody>
      </p:sp>
      <p:sp>
        <p:nvSpPr>
          <p:cNvPr id="4" name="页脚占位符 3"/>
          <p:cNvSpPr>
            <a:spLocks noGrp="1"/>
          </p:cNvSpPr>
          <p:nvPr>
            <p:ph type="ftr" sz="quarter" idx="11"/>
          </p:nvPr>
        </p:nvSpPr>
        <p:spPr>
          <a:xfrm>
            <a:off x="4116917" y="6316459"/>
            <a:ext cx="3958167" cy="315400"/>
          </a:xfrm>
          <a:prstGeom prst="rect">
            <a:avLst/>
          </a:prstGeom>
        </p:spPr>
        <p:txBody>
          <a:bodyPr/>
          <a:lstStyle>
            <a:lvl1pPr>
              <a:defRPr>
                <a:ea typeface="黑体" panose="02010609060101010101" pitchFamily="49" charset="-122"/>
              </a:defRPr>
            </a:lvl1pPr>
          </a:lstStyle>
          <a:p>
            <a:endParaRPr lang="zh-CN" altLang="en-US" dirty="0"/>
          </a:p>
        </p:txBody>
      </p:sp>
      <p:sp>
        <p:nvSpPr>
          <p:cNvPr id="5" name="灯片编号占位符 4"/>
          <p:cNvSpPr>
            <a:spLocks noGrp="1"/>
          </p:cNvSpPr>
          <p:nvPr>
            <p:ph type="sldNum" sz="quarter" idx="12"/>
          </p:nvPr>
        </p:nvSpPr>
        <p:spPr>
          <a:xfrm>
            <a:off x="8877300" y="6316459"/>
            <a:ext cx="2700867" cy="315400"/>
          </a:xfrm>
          <a:prstGeom prst="rect">
            <a:avLst/>
          </a:prstGeom>
        </p:spPr>
        <p:txBody>
          <a:bodyPr/>
          <a:lstStyle>
            <a:lvl1pPr>
              <a:defRPr>
                <a:ea typeface="黑体" panose="02010609060101010101" pitchFamily="49" charset="-122"/>
              </a:defRPr>
            </a:lvl1pPr>
          </a:lstStyle>
          <a:p>
            <a:fld id="{9A0DB2DC-4C9A-4742-B13C-FB6460FD3503}" type="slidenum">
              <a:rPr lang="zh-CN" altLang="en-US" smtClean="0"/>
            </a:fld>
            <a:endParaRPr lang="zh-CN" altLang="en-US" dirty="0"/>
          </a:p>
        </p:txBody>
      </p:sp>
      <p:pic>
        <p:nvPicPr>
          <p:cNvPr id="6" name="图片 5" descr="qicai作业"/>
          <p:cNvPicPr>
            <a:picLocks noChangeAspect="1"/>
          </p:cNvPicPr>
          <p:nvPr userDrawn="1">
            <p:custDataLst>
              <p:tags r:id="rId2"/>
            </p:custDataLst>
          </p:nvPr>
        </p:nvPicPr>
        <p:blipFill>
          <a:blip r:embed="rId3"/>
          <a:stretch>
            <a:fillRect/>
          </a:stretch>
        </p:blipFill>
        <p:spPr>
          <a:xfrm>
            <a:off x="10127827" y="260741"/>
            <a:ext cx="1774613" cy="693334"/>
          </a:xfrm>
          <a:prstGeom prst="rect">
            <a:avLst/>
          </a:prstGeom>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学习目标</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课堂总结</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相关史事</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知识链接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知识探究</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当堂训练</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932723"/>
            <a:ext cx="12192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学习任务一</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学习任务二</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6" Type="http://schemas.openxmlformats.org/officeDocument/2006/relationships/theme" Target="../theme/theme1.xml"/><Relationship Id="rId15" Type="http://schemas.openxmlformats.org/officeDocument/2006/relationships/image" Target="../media/image2.png"/><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4.png"/><Relationship Id="rId4" Type="http://schemas.openxmlformats.org/officeDocument/2006/relationships/tags" Target="../tags/tag37.xml"/><Relationship Id="rId3" Type="http://schemas.openxmlformats.org/officeDocument/2006/relationships/image" Target="../media/image3.png"/><Relationship Id="rId2" Type="http://schemas.openxmlformats.org/officeDocument/2006/relationships/tags" Target="../tags/tag36.xml"/><Relationship Id="rId1"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2" name="Picture 2" descr="C:\Users\Administrator\Desktop\初中七彩课堂图标.png"/>
          <p:cNvPicPr>
            <a:picLocks noChangeAspect="1" noChangeArrowheads="1"/>
          </p:cNvPicPr>
          <p:nvPr userDrawn="1"/>
        </p:nvPicPr>
        <p:blipFill>
          <a:blip r:embed="rId15" cstate="print">
            <a:extLst>
              <a:ext uri="{28A0092B-C50C-407E-A947-70E740481C1C}">
                <a14:useLocalDpi xmlns:a14="http://schemas.microsoft.com/office/drawing/2010/main" val="0"/>
              </a:ext>
            </a:extLst>
          </a:blip>
          <a:srcRect/>
          <a:stretch>
            <a:fillRect/>
          </a:stretch>
        </p:blipFill>
        <p:spPr bwMode="auto">
          <a:xfrm>
            <a:off x="9840595" y="116840"/>
            <a:ext cx="1878965" cy="75882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301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30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9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935" algn="l" defTabSz="685800" rtl="0" eaLnBrk="1" latinLnBrk="0" hangingPunct="1">
        <a:defRPr sz="1300" kern="1200">
          <a:solidFill>
            <a:schemeClr val="tx1"/>
          </a:solidFill>
          <a:latin typeface="+mn-lt"/>
          <a:ea typeface="+mn-ea"/>
          <a:cs typeface="+mn-cs"/>
        </a:defRPr>
      </a:lvl8pPr>
      <a:lvl9pPr marL="2743835" algn="l" defTabSz="685800"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633413" y="318308"/>
            <a:ext cx="10802939" cy="6334125"/>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3119445" y="1334820"/>
            <a:ext cx="5830887" cy="998539"/>
          </a:xfrm>
          <a:prstGeom prst="rect">
            <a:avLst/>
          </a:prstGeom>
          <a:noFill/>
          <a:ln w="9525">
            <a:noFill/>
          </a:ln>
        </p:spPr>
      </p:pic>
      <p:sp>
        <p:nvSpPr>
          <p:cNvPr id="2" name="TextBox 1"/>
          <p:cNvSpPr txBox="1"/>
          <p:nvPr/>
        </p:nvSpPr>
        <p:spPr>
          <a:xfrm>
            <a:off x="4450705" y="1412777"/>
            <a:ext cx="3168352" cy="697627"/>
          </a:xfrm>
          <a:prstGeom prst="rect">
            <a:avLst/>
          </a:prstGeom>
          <a:noFill/>
        </p:spPr>
        <p:txBody>
          <a:bodyPr wrap="square" lIns="121906" tIns="60953" rIns="121906" bIns="60953" rtlCol="0">
            <a:spAutoFit/>
          </a:bodyPr>
          <a:lstStyle/>
          <a:p>
            <a:pPr algn="ctr"/>
            <a:r>
              <a:rPr lang="zh-CN" altLang="en-US" sz="3700" b="1" dirty="0" smtClean="0">
                <a:latin typeface="黑体" panose="02010609060101010101" pitchFamily="49" charset="-122"/>
                <a:ea typeface="黑体" panose="02010609060101010101" pitchFamily="49" charset="-122"/>
              </a:rPr>
              <a:t>课后作业</a:t>
            </a:r>
            <a:endParaRPr lang="zh-CN" altLang="en-US" sz="37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4" r:id="rId1"/>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29485"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2385"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285"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300" algn="l" defTabSz="685800" rtl="0" eaLnBrk="1" latinLnBrk="0" hangingPunct="1">
        <a:defRPr sz="1300" kern="1200">
          <a:solidFill>
            <a:schemeClr val="tx1"/>
          </a:solidFill>
          <a:latin typeface="+mn-lt"/>
          <a:ea typeface="+mn-ea"/>
          <a:cs typeface="+mn-cs"/>
        </a:defRPr>
      </a:lvl8pPr>
      <a:lvl9pPr marL="2743200" algn="l" defTabSz="68580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notesSlide" Target="../notesSlides/notesSlide1.xml"/><Relationship Id="rId5" Type="http://schemas.openxmlformats.org/officeDocument/2006/relationships/slideLayout" Target="../slideLayouts/slideLayout1.xml"/><Relationship Id="rId4" Type="http://schemas.openxmlformats.org/officeDocument/2006/relationships/tags" Target="../tags/tag40.xml"/><Relationship Id="rId3" Type="http://schemas.openxmlformats.org/officeDocument/2006/relationships/image" Target="../media/image5.jpeg"/><Relationship Id="rId2" Type="http://schemas.openxmlformats.org/officeDocument/2006/relationships/tags" Target="../tags/tag39.xml"/><Relationship Id="rId1" Type="http://schemas.openxmlformats.org/officeDocument/2006/relationships/tags" Target="../tags/tag38.xml"/></Relationships>
</file>

<file path=ppt/slides/_rels/slide10.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image" Target="../media/image11.png"/><Relationship Id="rId2" Type="http://schemas.openxmlformats.org/officeDocument/2006/relationships/tags" Target="../tags/tag114.xml"/><Relationship Id="rId17" Type="http://schemas.openxmlformats.org/officeDocument/2006/relationships/slideLayout" Target="../slideLayouts/slideLayout8.xml"/><Relationship Id="rId16" Type="http://schemas.openxmlformats.org/officeDocument/2006/relationships/audio" Target="../media/audio3.wav"/><Relationship Id="rId15" Type="http://schemas.openxmlformats.org/officeDocument/2006/relationships/audio" Target="../media/audio2.wav"/><Relationship Id="rId14" Type="http://schemas.openxmlformats.org/officeDocument/2006/relationships/tags" Target="../tags/tag124.xml"/><Relationship Id="rId13" Type="http://schemas.openxmlformats.org/officeDocument/2006/relationships/tags" Target="../tags/tag123.xml"/><Relationship Id="rId12" Type="http://schemas.openxmlformats.org/officeDocument/2006/relationships/tags" Target="../tags/tag122.xml"/><Relationship Id="rId11" Type="http://schemas.openxmlformats.org/officeDocument/2006/relationships/tags" Target="../tags/tag121.xml"/><Relationship Id="rId10" Type="http://schemas.openxmlformats.org/officeDocument/2006/relationships/image" Target="../media/image12.png"/><Relationship Id="rId1" Type="http://schemas.openxmlformats.org/officeDocument/2006/relationships/tags" Target="../tags/tag113.xml"/></Relationships>
</file>

<file path=ppt/slides/_rels/slide11.xml.rels><?xml version="1.0" encoding="UTF-8" standalone="yes"?>
<Relationships xmlns="http://schemas.openxmlformats.org/package/2006/relationships"><Relationship Id="rId9" Type="http://schemas.openxmlformats.org/officeDocument/2006/relationships/tags" Target="../tags/tag133.xml"/><Relationship Id="rId8" Type="http://schemas.openxmlformats.org/officeDocument/2006/relationships/tags" Target="../tags/tag132.xml"/><Relationship Id="rId7" Type="http://schemas.openxmlformats.org/officeDocument/2006/relationships/tags" Target="../tags/tag131.xml"/><Relationship Id="rId6" Type="http://schemas.openxmlformats.org/officeDocument/2006/relationships/tags" Target="../tags/tag130.xml"/><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0" Type="http://schemas.openxmlformats.org/officeDocument/2006/relationships/slideLayout" Target="../slideLayouts/slideLayout9.xml"/><Relationship Id="rId1" Type="http://schemas.openxmlformats.org/officeDocument/2006/relationships/tags" Target="../tags/tag125.xml"/></Relationships>
</file>

<file path=ppt/slides/_rels/slide12.xml.rels><?xml version="1.0" encoding="UTF-8" standalone="yes"?>
<Relationships xmlns="http://schemas.openxmlformats.org/package/2006/relationships"><Relationship Id="rId9" Type="http://schemas.openxmlformats.org/officeDocument/2006/relationships/tags" Target="../tags/tag138.xml"/><Relationship Id="rId8" Type="http://schemas.openxmlformats.org/officeDocument/2006/relationships/tags" Target="../tags/tag137.xml"/><Relationship Id="rId7" Type="http://schemas.openxmlformats.org/officeDocument/2006/relationships/image" Target="../media/image15.jpeg"/><Relationship Id="rId6" Type="http://schemas.openxmlformats.org/officeDocument/2006/relationships/tags" Target="../tags/tag136.xml"/><Relationship Id="rId5" Type="http://schemas.openxmlformats.org/officeDocument/2006/relationships/image" Target="../media/image14.jpeg"/><Relationship Id="rId4" Type="http://schemas.openxmlformats.org/officeDocument/2006/relationships/tags" Target="../tags/tag135.xml"/><Relationship Id="rId3" Type="http://schemas.openxmlformats.org/officeDocument/2006/relationships/image" Target="../media/image13.png"/><Relationship Id="rId21" Type="http://schemas.openxmlformats.org/officeDocument/2006/relationships/slideLayout" Target="../slideLayouts/slideLayout9.xml"/><Relationship Id="rId20" Type="http://schemas.openxmlformats.org/officeDocument/2006/relationships/tags" Target="../tags/tag145.xml"/><Relationship Id="rId2" Type="http://schemas.openxmlformats.org/officeDocument/2006/relationships/tags" Target="../tags/tag134.xml"/><Relationship Id="rId19" Type="http://schemas.openxmlformats.org/officeDocument/2006/relationships/tags" Target="../tags/tag144.xml"/><Relationship Id="rId18" Type="http://schemas.openxmlformats.org/officeDocument/2006/relationships/image" Target="../media/image18.jpeg"/><Relationship Id="rId17" Type="http://schemas.openxmlformats.org/officeDocument/2006/relationships/tags" Target="../tags/tag143.xml"/><Relationship Id="rId16" Type="http://schemas.microsoft.com/office/2007/relationships/hdphoto" Target="../media/image17.wdp"/><Relationship Id="rId15" Type="http://schemas.openxmlformats.org/officeDocument/2006/relationships/image" Target="../media/image16.png"/><Relationship Id="rId14" Type="http://schemas.openxmlformats.org/officeDocument/2006/relationships/tags" Target="../tags/tag142.xml"/><Relationship Id="rId13" Type="http://schemas.openxmlformats.org/officeDocument/2006/relationships/slide" Target="slide1.xml"/><Relationship Id="rId12" Type="http://schemas.openxmlformats.org/officeDocument/2006/relationships/tags" Target="../tags/tag141.xml"/><Relationship Id="rId11" Type="http://schemas.openxmlformats.org/officeDocument/2006/relationships/tags" Target="../tags/tag140.xml"/><Relationship Id="rId10" Type="http://schemas.openxmlformats.org/officeDocument/2006/relationships/tags" Target="../tags/tag139.xml"/><Relationship Id="rId1" Type="http://schemas.openxmlformats.org/officeDocument/2006/relationships/chart" Target="../charts/chart1.xml"/></Relationships>
</file>

<file path=ppt/slides/_rels/slide13.xml.rels><?xml version="1.0" encoding="UTF-8" standalone="yes"?>
<Relationships xmlns="http://schemas.openxmlformats.org/package/2006/relationships"><Relationship Id="rId9" Type="http://schemas.openxmlformats.org/officeDocument/2006/relationships/tags" Target="../tags/tag153.xml"/><Relationship Id="rId8" Type="http://schemas.openxmlformats.org/officeDocument/2006/relationships/tags" Target="../tags/tag152.xml"/><Relationship Id="rId7" Type="http://schemas.openxmlformats.org/officeDocument/2006/relationships/tags" Target="../tags/tag151.xml"/><Relationship Id="rId6" Type="http://schemas.openxmlformats.org/officeDocument/2006/relationships/tags" Target="../tags/tag150.xml"/><Relationship Id="rId5" Type="http://schemas.openxmlformats.org/officeDocument/2006/relationships/tags" Target="../tags/tag149.xml"/><Relationship Id="rId4" Type="http://schemas.openxmlformats.org/officeDocument/2006/relationships/tags" Target="../tags/tag148.xml"/><Relationship Id="rId3" Type="http://schemas.openxmlformats.org/officeDocument/2006/relationships/tags" Target="../tags/tag147.xml"/><Relationship Id="rId2" Type="http://schemas.openxmlformats.org/officeDocument/2006/relationships/slide" Target="slide1.xml"/><Relationship Id="rId14" Type="http://schemas.openxmlformats.org/officeDocument/2006/relationships/slideLayout" Target="../slideLayouts/slideLayout9.xml"/><Relationship Id="rId13" Type="http://schemas.openxmlformats.org/officeDocument/2006/relationships/tags" Target="../tags/tag157.xml"/><Relationship Id="rId12" Type="http://schemas.openxmlformats.org/officeDocument/2006/relationships/tags" Target="../tags/tag156.xml"/><Relationship Id="rId11" Type="http://schemas.openxmlformats.org/officeDocument/2006/relationships/tags" Target="../tags/tag155.xml"/><Relationship Id="rId10" Type="http://schemas.openxmlformats.org/officeDocument/2006/relationships/tags" Target="../tags/tag154.xml"/><Relationship Id="rId1" Type="http://schemas.openxmlformats.org/officeDocument/2006/relationships/tags" Target="../tags/tag146.xml"/></Relationships>
</file>

<file path=ppt/slides/_rels/slide14.xml.rels><?xml version="1.0" encoding="UTF-8" standalone="yes"?>
<Relationships xmlns="http://schemas.openxmlformats.org/package/2006/relationships"><Relationship Id="rId9" Type="http://schemas.openxmlformats.org/officeDocument/2006/relationships/tags" Target="../tags/tag166.xml"/><Relationship Id="rId8" Type="http://schemas.openxmlformats.org/officeDocument/2006/relationships/tags" Target="../tags/tag165.xml"/><Relationship Id="rId7" Type="http://schemas.openxmlformats.org/officeDocument/2006/relationships/tags" Target="../tags/tag164.xml"/><Relationship Id="rId6" Type="http://schemas.openxmlformats.org/officeDocument/2006/relationships/tags" Target="../tags/tag163.xml"/><Relationship Id="rId5" Type="http://schemas.openxmlformats.org/officeDocument/2006/relationships/tags" Target="../tags/tag162.xml"/><Relationship Id="rId4" Type="http://schemas.openxmlformats.org/officeDocument/2006/relationships/tags" Target="../tags/tag161.xml"/><Relationship Id="rId3" Type="http://schemas.openxmlformats.org/officeDocument/2006/relationships/tags" Target="../tags/tag160.xml"/><Relationship Id="rId2" Type="http://schemas.openxmlformats.org/officeDocument/2006/relationships/tags" Target="../tags/tag159.xml"/><Relationship Id="rId16" Type="http://schemas.openxmlformats.org/officeDocument/2006/relationships/slideLayout" Target="../slideLayouts/slideLayout10.xml"/><Relationship Id="rId15" Type="http://schemas.openxmlformats.org/officeDocument/2006/relationships/tags" Target="../tags/tag172.xml"/><Relationship Id="rId14" Type="http://schemas.openxmlformats.org/officeDocument/2006/relationships/tags" Target="../tags/tag171.xml"/><Relationship Id="rId13" Type="http://schemas.openxmlformats.org/officeDocument/2006/relationships/tags" Target="../tags/tag170.xml"/><Relationship Id="rId12" Type="http://schemas.openxmlformats.org/officeDocument/2006/relationships/tags" Target="../tags/tag169.xml"/><Relationship Id="rId11" Type="http://schemas.openxmlformats.org/officeDocument/2006/relationships/tags" Target="../tags/tag168.xml"/><Relationship Id="rId10" Type="http://schemas.openxmlformats.org/officeDocument/2006/relationships/tags" Target="../tags/tag167.xml"/><Relationship Id="rId1" Type="http://schemas.openxmlformats.org/officeDocument/2006/relationships/tags" Target="../tags/tag158.xml"/></Relationships>
</file>

<file path=ppt/slides/_rels/slide15.xml.rels><?xml version="1.0" encoding="UTF-8" standalone="yes"?>
<Relationships xmlns="http://schemas.openxmlformats.org/package/2006/relationships"><Relationship Id="rId6" Type="http://schemas.openxmlformats.org/officeDocument/2006/relationships/slideLayout" Target="../slideLayouts/slideLayout10.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image" Target="../media/image19.jpeg"/><Relationship Id="rId1" Type="http://schemas.openxmlformats.org/officeDocument/2006/relationships/tags" Target="../tags/tag173.xml"/></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tags" Target="../tags/tag179.xml"/><Relationship Id="rId2" Type="http://schemas.openxmlformats.org/officeDocument/2006/relationships/tags" Target="../tags/tag178.xml"/><Relationship Id="rId1" Type="http://schemas.openxmlformats.org/officeDocument/2006/relationships/tags" Target="../tags/tag177.xml"/></Relationships>
</file>

<file path=ppt/slides/_rels/slide17.xml.rels><?xml version="1.0" encoding="UTF-8" standalone="yes"?>
<Relationships xmlns="http://schemas.openxmlformats.org/package/2006/relationships"><Relationship Id="rId9" Type="http://schemas.openxmlformats.org/officeDocument/2006/relationships/tags" Target="../tags/tag188.xml"/><Relationship Id="rId8" Type="http://schemas.openxmlformats.org/officeDocument/2006/relationships/tags" Target="../tags/tag187.xml"/><Relationship Id="rId7" Type="http://schemas.openxmlformats.org/officeDocument/2006/relationships/tags" Target="../tags/tag186.xml"/><Relationship Id="rId6" Type="http://schemas.openxmlformats.org/officeDocument/2006/relationships/tags" Target="../tags/tag185.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2" Type="http://schemas.openxmlformats.org/officeDocument/2006/relationships/notesSlide" Target="../notesSlides/notesSlide2.xml"/><Relationship Id="rId11" Type="http://schemas.openxmlformats.org/officeDocument/2006/relationships/slideLayout" Target="../slideLayouts/slideLayout10.xml"/><Relationship Id="rId10" Type="http://schemas.openxmlformats.org/officeDocument/2006/relationships/tags" Target="../tags/tag189.xml"/><Relationship Id="rId1" Type="http://schemas.openxmlformats.org/officeDocument/2006/relationships/tags" Target="../tags/tag180.xml"/></Relationships>
</file>

<file path=ppt/slides/_rels/slide18.xml.rels><?xml version="1.0" encoding="UTF-8" standalone="yes"?>
<Relationships xmlns="http://schemas.openxmlformats.org/package/2006/relationships"><Relationship Id="rId9" Type="http://schemas.openxmlformats.org/officeDocument/2006/relationships/tags" Target="../tags/tag198.xml"/><Relationship Id="rId8" Type="http://schemas.openxmlformats.org/officeDocument/2006/relationships/tags" Target="../tags/tag197.xml"/><Relationship Id="rId7" Type="http://schemas.openxmlformats.org/officeDocument/2006/relationships/tags" Target="../tags/tag196.xml"/><Relationship Id="rId6" Type="http://schemas.openxmlformats.org/officeDocument/2006/relationships/tags" Target="../tags/tag195.xml"/><Relationship Id="rId5" Type="http://schemas.openxmlformats.org/officeDocument/2006/relationships/tags" Target="../tags/tag194.xml"/><Relationship Id="rId4" Type="http://schemas.openxmlformats.org/officeDocument/2006/relationships/tags" Target="../tags/tag193.xml"/><Relationship Id="rId3" Type="http://schemas.openxmlformats.org/officeDocument/2006/relationships/tags" Target="../tags/tag192.xml"/><Relationship Id="rId2" Type="http://schemas.openxmlformats.org/officeDocument/2006/relationships/tags" Target="../tags/tag191.xml"/><Relationship Id="rId14" Type="http://schemas.openxmlformats.org/officeDocument/2006/relationships/slideLayout" Target="../slideLayouts/slideLayout10.xml"/><Relationship Id="rId13" Type="http://schemas.openxmlformats.org/officeDocument/2006/relationships/tags" Target="../tags/tag202.xml"/><Relationship Id="rId12" Type="http://schemas.openxmlformats.org/officeDocument/2006/relationships/tags" Target="../tags/tag201.xml"/><Relationship Id="rId11" Type="http://schemas.openxmlformats.org/officeDocument/2006/relationships/tags" Target="../tags/tag200.xml"/><Relationship Id="rId10" Type="http://schemas.openxmlformats.org/officeDocument/2006/relationships/tags" Target="../tags/tag199.xml"/><Relationship Id="rId1" Type="http://schemas.openxmlformats.org/officeDocument/2006/relationships/tags" Target="../tags/tag190.xml"/></Relationships>
</file>

<file path=ppt/slides/_rels/slide19.xml.rels><?xml version="1.0" encoding="UTF-8" standalone="yes"?>
<Relationships xmlns="http://schemas.openxmlformats.org/package/2006/relationships"><Relationship Id="rId6" Type="http://schemas.openxmlformats.org/officeDocument/2006/relationships/slideLayout" Target="../slideLayouts/slideLayout10.xml"/><Relationship Id="rId5" Type="http://schemas.openxmlformats.org/officeDocument/2006/relationships/tags" Target="../tags/tag207.xml"/><Relationship Id="rId4" Type="http://schemas.openxmlformats.org/officeDocument/2006/relationships/tags" Target="../tags/tag206.xml"/><Relationship Id="rId3" Type="http://schemas.openxmlformats.org/officeDocument/2006/relationships/tags" Target="../tags/tag205.xml"/><Relationship Id="rId2" Type="http://schemas.openxmlformats.org/officeDocument/2006/relationships/tags" Target="../tags/tag204.xml"/><Relationship Id="rId1" Type="http://schemas.openxmlformats.org/officeDocument/2006/relationships/tags" Target="../tags/tag203.xml"/></Relationships>
</file>

<file path=ppt/slides/_rels/slide2.xml.rels><?xml version="1.0" encoding="UTF-8" standalone="yes"?>
<Relationships xmlns="http://schemas.openxmlformats.org/package/2006/relationships"><Relationship Id="rId6" Type="http://schemas.openxmlformats.org/officeDocument/2006/relationships/slideLayout" Target="../slideLayouts/slideLayout13.xml"/><Relationship Id="rId5" Type="http://schemas.openxmlformats.org/officeDocument/2006/relationships/tags" Target="../tags/tag47.xml"/><Relationship Id="rId4" Type="http://schemas.openxmlformats.org/officeDocument/2006/relationships/tags" Target="../tags/tag46.xml"/><Relationship Id="rId3" Type="http://schemas.openxmlformats.org/officeDocument/2006/relationships/tags" Target="../tags/tag45.xml"/><Relationship Id="rId2" Type="http://schemas.openxmlformats.org/officeDocument/2006/relationships/image" Target="../media/image6.jpeg"/><Relationship Id="rId1" Type="http://schemas.openxmlformats.org/officeDocument/2006/relationships/tags" Target="../tags/tag44.xml"/></Relationships>
</file>

<file path=ppt/slides/_rels/slide20.xml.rels><?xml version="1.0" encoding="UTF-8" standalone="yes"?>
<Relationships xmlns="http://schemas.openxmlformats.org/package/2006/relationships"><Relationship Id="rId9" Type="http://schemas.openxmlformats.org/officeDocument/2006/relationships/tags" Target="../tags/tag216.xml"/><Relationship Id="rId8" Type="http://schemas.openxmlformats.org/officeDocument/2006/relationships/tags" Target="../tags/tag215.xml"/><Relationship Id="rId7" Type="http://schemas.openxmlformats.org/officeDocument/2006/relationships/tags" Target="../tags/tag214.xml"/><Relationship Id="rId6" Type="http://schemas.openxmlformats.org/officeDocument/2006/relationships/tags" Target="../tags/tag213.xml"/><Relationship Id="rId5" Type="http://schemas.openxmlformats.org/officeDocument/2006/relationships/tags" Target="../tags/tag212.xml"/><Relationship Id="rId4" Type="http://schemas.openxmlformats.org/officeDocument/2006/relationships/tags" Target="../tags/tag211.xml"/><Relationship Id="rId3" Type="http://schemas.openxmlformats.org/officeDocument/2006/relationships/tags" Target="../tags/tag210.xml"/><Relationship Id="rId20" Type="http://schemas.openxmlformats.org/officeDocument/2006/relationships/slideLayout" Target="../slideLayouts/slideLayout3.xml"/><Relationship Id="rId2" Type="http://schemas.openxmlformats.org/officeDocument/2006/relationships/tags" Target="../tags/tag209.xml"/><Relationship Id="rId19" Type="http://schemas.openxmlformats.org/officeDocument/2006/relationships/tags" Target="../tags/tag226.xml"/><Relationship Id="rId18" Type="http://schemas.openxmlformats.org/officeDocument/2006/relationships/tags" Target="../tags/tag225.xml"/><Relationship Id="rId17" Type="http://schemas.openxmlformats.org/officeDocument/2006/relationships/tags" Target="../tags/tag224.xml"/><Relationship Id="rId16" Type="http://schemas.openxmlformats.org/officeDocument/2006/relationships/tags" Target="../tags/tag223.xml"/><Relationship Id="rId15" Type="http://schemas.openxmlformats.org/officeDocument/2006/relationships/tags" Target="../tags/tag222.xml"/><Relationship Id="rId14" Type="http://schemas.openxmlformats.org/officeDocument/2006/relationships/tags" Target="../tags/tag221.xml"/><Relationship Id="rId13" Type="http://schemas.openxmlformats.org/officeDocument/2006/relationships/tags" Target="../tags/tag220.xml"/><Relationship Id="rId12" Type="http://schemas.openxmlformats.org/officeDocument/2006/relationships/tags" Target="../tags/tag219.xml"/><Relationship Id="rId11" Type="http://schemas.openxmlformats.org/officeDocument/2006/relationships/tags" Target="../tags/tag218.xml"/><Relationship Id="rId10" Type="http://schemas.openxmlformats.org/officeDocument/2006/relationships/tags" Target="../tags/tag217.xml"/><Relationship Id="rId1" Type="http://schemas.openxmlformats.org/officeDocument/2006/relationships/tags" Target="../tags/tag208.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5.xml"/><Relationship Id="rId3" Type="http://schemas.openxmlformats.org/officeDocument/2006/relationships/tags" Target="../tags/tag229.xml"/><Relationship Id="rId2" Type="http://schemas.openxmlformats.org/officeDocument/2006/relationships/tags" Target="../tags/tag228.xml"/><Relationship Id="rId1" Type="http://schemas.openxmlformats.org/officeDocument/2006/relationships/tags" Target="../tags/tag227.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30.xml"/></Relationships>
</file>

<file path=ppt/slides/_rels/slide23.xml.rels><?xml version="1.0" encoding="UTF-8" standalone="yes"?>
<Relationships xmlns="http://schemas.openxmlformats.org/package/2006/relationships"><Relationship Id="rId5" Type="http://schemas.openxmlformats.org/officeDocument/2006/relationships/slideLayout" Target="../slideLayouts/slideLayout7.xml"/><Relationship Id="rId4" Type="http://schemas.openxmlformats.org/officeDocument/2006/relationships/tags" Target="../tags/tag234.xml"/><Relationship Id="rId3" Type="http://schemas.openxmlformats.org/officeDocument/2006/relationships/tags" Target="../tags/tag233.xml"/><Relationship Id="rId2" Type="http://schemas.openxmlformats.org/officeDocument/2006/relationships/tags" Target="../tags/tag232.xml"/><Relationship Id="rId1" Type="http://schemas.openxmlformats.org/officeDocument/2006/relationships/tags" Target="../tags/tag23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9" Type="http://schemas.openxmlformats.org/officeDocument/2006/relationships/tags" Target="../tags/tag56.xml"/><Relationship Id="rId8" Type="http://schemas.openxmlformats.org/officeDocument/2006/relationships/tags" Target="../tags/tag55.xml"/><Relationship Id="rId7" Type="http://schemas.openxmlformats.org/officeDocument/2006/relationships/tags" Target="../tags/tag54.xml"/><Relationship Id="rId6" Type="http://schemas.openxmlformats.org/officeDocument/2006/relationships/tags" Target="../tags/tag53.xml"/><Relationship Id="rId5" Type="http://schemas.openxmlformats.org/officeDocument/2006/relationships/tags" Target="../tags/tag52.xml"/><Relationship Id="rId4" Type="http://schemas.openxmlformats.org/officeDocument/2006/relationships/tags" Target="../tags/tag51.xml"/><Relationship Id="rId3" Type="http://schemas.openxmlformats.org/officeDocument/2006/relationships/tags" Target="../tags/tag50.xml"/><Relationship Id="rId2" Type="http://schemas.openxmlformats.org/officeDocument/2006/relationships/tags" Target="../tags/tag49.xml"/><Relationship Id="rId13" Type="http://schemas.openxmlformats.org/officeDocument/2006/relationships/slideLayout" Target="../slideLayouts/slideLayout6.xml"/><Relationship Id="rId12" Type="http://schemas.openxmlformats.org/officeDocument/2006/relationships/image" Target="../media/image8.png"/><Relationship Id="rId11" Type="http://schemas.openxmlformats.org/officeDocument/2006/relationships/tags" Target="../tags/tag57.xml"/><Relationship Id="rId10" Type="http://schemas.openxmlformats.org/officeDocument/2006/relationships/image" Target="../media/image7.jpeg"/><Relationship Id="rId1" Type="http://schemas.openxmlformats.org/officeDocument/2006/relationships/tags" Target="../tags/tag48.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8.xml"/></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12.xml"/><Relationship Id="rId8" Type="http://schemas.openxmlformats.org/officeDocument/2006/relationships/audio" Target="../media/audio1.wav"/><Relationship Id="rId7" Type="http://schemas.openxmlformats.org/officeDocument/2006/relationships/tags" Target="../tags/tag65.xml"/><Relationship Id="rId6" Type="http://schemas.openxmlformats.org/officeDocument/2006/relationships/tags" Target="../tags/tag64.xml"/><Relationship Id="rId5" Type="http://schemas.openxmlformats.org/officeDocument/2006/relationships/tags" Target="../tags/tag63.xml"/><Relationship Id="rId4" Type="http://schemas.openxmlformats.org/officeDocument/2006/relationships/tags" Target="../tags/tag62.xml"/><Relationship Id="rId3" Type="http://schemas.openxmlformats.org/officeDocument/2006/relationships/tags" Target="../tags/tag61.xml"/><Relationship Id="rId2" Type="http://schemas.openxmlformats.org/officeDocument/2006/relationships/tags" Target="../tags/tag60.xml"/><Relationship Id="rId1" Type="http://schemas.openxmlformats.org/officeDocument/2006/relationships/tags" Target="../tags/tag59.xml"/></Relationships>
</file>

<file path=ppt/slides/_rels/slide6.xml.rels><?xml version="1.0" encoding="UTF-8" standalone="yes"?>
<Relationships xmlns="http://schemas.openxmlformats.org/package/2006/relationships"><Relationship Id="rId9" Type="http://schemas.openxmlformats.org/officeDocument/2006/relationships/audio" Target="../media/audio1.wav"/><Relationship Id="rId8" Type="http://schemas.openxmlformats.org/officeDocument/2006/relationships/tags" Target="../tags/tag72.xml"/><Relationship Id="rId7" Type="http://schemas.openxmlformats.org/officeDocument/2006/relationships/tags" Target="../tags/tag71.xml"/><Relationship Id="rId6" Type="http://schemas.openxmlformats.org/officeDocument/2006/relationships/tags" Target="../tags/tag70.xml"/><Relationship Id="rId5" Type="http://schemas.openxmlformats.org/officeDocument/2006/relationships/tags" Target="../tags/tag69.xml"/><Relationship Id="rId4" Type="http://schemas.openxmlformats.org/officeDocument/2006/relationships/image" Target="../media/image9.png"/><Relationship Id="rId3" Type="http://schemas.openxmlformats.org/officeDocument/2006/relationships/tags" Target="../tags/tag68.xml"/><Relationship Id="rId2" Type="http://schemas.openxmlformats.org/officeDocument/2006/relationships/tags" Target="../tags/tag67.xml"/><Relationship Id="rId10" Type="http://schemas.openxmlformats.org/officeDocument/2006/relationships/slideLayout" Target="../slideLayouts/slideLayout8.xml"/><Relationship Id="rId1" Type="http://schemas.openxmlformats.org/officeDocument/2006/relationships/tags" Target="../tags/tag66.xml"/></Relationships>
</file>

<file path=ppt/slides/_rels/slide7.xml.rels><?xml version="1.0" encoding="UTF-8" standalone="yes"?>
<Relationships xmlns="http://schemas.openxmlformats.org/package/2006/relationships"><Relationship Id="rId9" Type="http://schemas.openxmlformats.org/officeDocument/2006/relationships/tags" Target="../tags/tag81.xml"/><Relationship Id="rId8" Type="http://schemas.openxmlformats.org/officeDocument/2006/relationships/tags" Target="../tags/tag80.xml"/><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tags" Target="../tags/tag77.xml"/><Relationship Id="rId4" Type="http://schemas.openxmlformats.org/officeDocument/2006/relationships/tags" Target="../tags/tag76.xml"/><Relationship Id="rId3" Type="http://schemas.openxmlformats.org/officeDocument/2006/relationships/tags" Target="../tags/tag75.xml"/><Relationship Id="rId2" Type="http://schemas.openxmlformats.org/officeDocument/2006/relationships/tags" Target="../tags/tag74.xml"/><Relationship Id="rId12" Type="http://schemas.openxmlformats.org/officeDocument/2006/relationships/slideLayout" Target="../slideLayouts/slideLayout8.xml"/><Relationship Id="rId11" Type="http://schemas.openxmlformats.org/officeDocument/2006/relationships/tags" Target="../tags/tag83.xml"/><Relationship Id="rId10" Type="http://schemas.openxmlformats.org/officeDocument/2006/relationships/tags" Target="../tags/tag82.xml"/><Relationship Id="rId1" Type="http://schemas.openxmlformats.org/officeDocument/2006/relationships/tags" Target="../tags/tag73.xml"/></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8.xml"/><Relationship Id="rId8" Type="http://schemas.openxmlformats.org/officeDocument/2006/relationships/tags" Target="../tags/tag90.xml"/><Relationship Id="rId7" Type="http://schemas.openxmlformats.org/officeDocument/2006/relationships/tags" Target="../tags/tag89.xml"/><Relationship Id="rId6" Type="http://schemas.openxmlformats.org/officeDocument/2006/relationships/tags" Target="../tags/tag88.xml"/><Relationship Id="rId5" Type="http://schemas.openxmlformats.org/officeDocument/2006/relationships/tags" Target="../tags/tag87.xml"/><Relationship Id="rId4" Type="http://schemas.openxmlformats.org/officeDocument/2006/relationships/image" Target="../media/image10.jpeg"/><Relationship Id="rId3" Type="http://schemas.openxmlformats.org/officeDocument/2006/relationships/tags" Target="../tags/tag86.xml"/><Relationship Id="rId2" Type="http://schemas.openxmlformats.org/officeDocument/2006/relationships/tags" Target="../tags/tag85.xml"/><Relationship Id="rId1" Type="http://schemas.openxmlformats.org/officeDocument/2006/relationships/tags" Target="../tags/tag84.xml"/></Relationships>
</file>

<file path=ppt/slides/_rels/slide9.xml.rels><?xml version="1.0" encoding="UTF-8" standalone="yes"?>
<Relationships xmlns="http://schemas.openxmlformats.org/package/2006/relationships"><Relationship Id="rId9" Type="http://schemas.openxmlformats.org/officeDocument/2006/relationships/tags" Target="../tags/tag99.xml"/><Relationship Id="rId8" Type="http://schemas.openxmlformats.org/officeDocument/2006/relationships/tags" Target="../tags/tag98.xml"/><Relationship Id="rId7" Type="http://schemas.openxmlformats.org/officeDocument/2006/relationships/tags" Target="../tags/tag97.xml"/><Relationship Id="rId6" Type="http://schemas.openxmlformats.org/officeDocument/2006/relationships/tags" Target="../tags/tag96.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3" Type="http://schemas.openxmlformats.org/officeDocument/2006/relationships/slideLayout" Target="../slideLayouts/slideLayout8.xml"/><Relationship Id="rId22" Type="http://schemas.openxmlformats.org/officeDocument/2006/relationships/tags" Target="../tags/tag112.xml"/><Relationship Id="rId21" Type="http://schemas.openxmlformats.org/officeDocument/2006/relationships/tags" Target="../tags/tag111.xml"/><Relationship Id="rId20" Type="http://schemas.openxmlformats.org/officeDocument/2006/relationships/tags" Target="../tags/tag110.xml"/><Relationship Id="rId2" Type="http://schemas.openxmlformats.org/officeDocument/2006/relationships/tags" Target="../tags/tag92.xml"/><Relationship Id="rId19" Type="http://schemas.openxmlformats.org/officeDocument/2006/relationships/tags" Target="../tags/tag109.xml"/><Relationship Id="rId18" Type="http://schemas.openxmlformats.org/officeDocument/2006/relationships/tags" Target="../tags/tag108.xml"/><Relationship Id="rId17" Type="http://schemas.openxmlformats.org/officeDocument/2006/relationships/tags" Target="../tags/tag107.xml"/><Relationship Id="rId16" Type="http://schemas.openxmlformats.org/officeDocument/2006/relationships/tags" Target="../tags/tag106.xml"/><Relationship Id="rId15" Type="http://schemas.openxmlformats.org/officeDocument/2006/relationships/tags" Target="../tags/tag105.xml"/><Relationship Id="rId14" Type="http://schemas.openxmlformats.org/officeDocument/2006/relationships/tags" Target="../tags/tag104.xml"/><Relationship Id="rId13" Type="http://schemas.openxmlformats.org/officeDocument/2006/relationships/tags" Target="../tags/tag103.xml"/><Relationship Id="rId12" Type="http://schemas.openxmlformats.org/officeDocument/2006/relationships/tags" Target="../tags/tag102.xml"/><Relationship Id="rId11" Type="http://schemas.openxmlformats.org/officeDocument/2006/relationships/tags" Target="../tags/tag101.xml"/><Relationship Id="rId10" Type="http://schemas.openxmlformats.org/officeDocument/2006/relationships/tags" Target="../tags/tag100.xml"/><Relationship Id="rId1" Type="http://schemas.openxmlformats.org/officeDocument/2006/relationships/tags" Target="../tags/tag9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custDataLst>
              <p:tags r:id="rId1"/>
            </p:custDataLst>
          </p:nvPr>
        </p:nvSpPr>
        <p:spPr>
          <a:xfrm>
            <a:off x="876485" y="4293096"/>
            <a:ext cx="10477573" cy="1895451"/>
          </a:xfrm>
          <a:prstGeom prst="rect">
            <a:avLst/>
          </a:prstGeom>
          <a:noFill/>
        </p:spPr>
        <p:txBody>
          <a:bodyPr wrap="square" lIns="121917" tIns="60958" rIns="121917" bIns="60958" rtlCol="0">
            <a:spAutoFit/>
          </a:bodyPr>
          <a:lstStyle/>
          <a:p>
            <a:pPr algn="just">
              <a:lnSpc>
                <a:spcPct val="150000"/>
              </a:lnSpc>
            </a:pPr>
            <a:r>
              <a:rPr lang="zh-CN" altLang="en-US" sz="2700" dirty="0">
                <a:solidFill>
                  <a:srgbClr val="FF0000"/>
                </a:solidFill>
                <a:latin typeface="微软雅黑" panose="020B0503020204020204" charset="-122"/>
                <a:ea typeface="微软雅黑" panose="020B0503020204020204" charset="-122"/>
              </a:rPr>
              <a:t>      </a:t>
            </a:r>
            <a:r>
              <a:rPr lang="zh-CN" altLang="en-US" sz="2700" b="1" dirty="0">
                <a:solidFill>
                  <a:schemeClr val="tx1"/>
                </a:solidFill>
                <a:latin typeface="黑体" panose="02010609060101010101" pitchFamily="49" charset="-122"/>
                <a:ea typeface="黑体" panose="02010609060101010101" pitchFamily="49" charset="-122"/>
                <a:cs typeface="新宋体" panose="02010609030101010101" charset="-122"/>
              </a:rPr>
              <a:t> 19世纪中期，日本和大多数亚洲国家一样，面临着沦为殖民地的危险。面对民族危机 ，日本采取了什么对策？为什么日本不但没有沦为殖民地，反而走上了发展资本主义的道路？</a:t>
            </a:r>
            <a:endParaRPr lang="zh-CN" altLang="en-US" sz="27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pic>
        <p:nvPicPr>
          <p:cNvPr id="7171" name="图片 2" descr="图片12"/>
          <p:cNvPicPr>
            <a:picLocks noChangeAspect="1"/>
          </p:cNvPicPr>
          <p:nvPr>
            <p:custDataLst>
              <p:tags r:id="rId2"/>
            </p:custDataLst>
          </p:nvPr>
        </p:nvPicPr>
        <p:blipFill>
          <a:blip r:embed="rId3"/>
          <a:stretch>
            <a:fillRect/>
          </a:stretch>
        </p:blipFill>
        <p:spPr>
          <a:xfrm>
            <a:off x="2567940" y="1049936"/>
            <a:ext cx="7134225" cy="3395345"/>
          </a:xfrm>
          <a:prstGeom prst="rect">
            <a:avLst/>
          </a:prstGeom>
          <a:noFill/>
          <a:ln w="9525">
            <a:noFill/>
          </a:ln>
        </p:spPr>
      </p:pic>
    </p:spTree>
    <p:custDataLst>
      <p:tags r:id="rId4"/>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custDataLst>
              <p:tags r:id="rId1"/>
            </p:custDataLst>
          </p:nvPr>
        </p:nvSpPr>
        <p:spPr bwMode="auto">
          <a:xfrm>
            <a:off x="3431704" y="1987463"/>
            <a:ext cx="5175250" cy="3538220"/>
          </a:xfrm>
          <a:prstGeom prst="rect">
            <a:avLst/>
          </a:prstGeom>
          <a:ln w="9525">
            <a:noFill/>
            <a:miter lim="800000"/>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accent2"/>
          </a:lnRef>
          <a:fillRef idx="1">
            <a:schemeClr val="lt1"/>
          </a:fillRef>
          <a:effectRef idx="0">
            <a:schemeClr val="accent2"/>
          </a:effectRef>
          <a:fontRef idx="minor">
            <a:schemeClr val="dk1"/>
          </a:fontRef>
        </p:style>
        <p:txBody>
          <a:bodyPr wrap="square">
            <a:spAutoFit/>
          </a:bodyPr>
          <a:lstStyle/>
          <a:p>
            <a:pPr algn="just" defTabSz="685800" fontAlgn="base">
              <a:defRPr/>
            </a:pPr>
            <a:r>
              <a:rPr kumimoji="1" lang="en-US" altLang="zh-CN" sz="3200" b="1" strike="noStrike" noProof="1" smtClean="0">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1.</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时间：</a:t>
            </a:r>
            <a:endParaRPr kumimoji="1" lang="en-US" altLang="zh-CN"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endParaRPr>
          </a:p>
          <a:p>
            <a:pPr algn="just" defTabSz="685800" fontAlgn="base">
              <a:defRPr/>
            </a:pPr>
            <a:r>
              <a:rPr kumimoji="1" lang="en-US" altLang="zh-CN"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2.</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中坚力量：</a:t>
            </a:r>
            <a:endParaRPr kumimoji="1" lang="en-US" altLang="zh-CN"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endParaRPr>
          </a:p>
          <a:p>
            <a:pPr algn="just" defTabSz="685800" fontAlgn="base">
              <a:defRPr/>
            </a:pPr>
            <a:r>
              <a:rPr kumimoji="1" lang="en-US" altLang="zh-CN"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3.</a:t>
            </a:r>
            <a:r>
              <a:rPr kumimoji="1" lang="zh-CN" altLang="en-US" sz="3200" b="1" strike="noStrike" noProof="1">
                <a:solidFill>
                  <a:schemeClr val="tx1"/>
                </a:solidFill>
                <a:latin typeface="黑体" panose="02010609060101010101" pitchFamily="49" charset="-122"/>
                <a:ea typeface="黑体" panose="02010609060101010101" pitchFamily="49" charset="-122"/>
                <a:cs typeface="新宋体" panose="02010609030101010101" charset="-122"/>
                <a:sym typeface="+mn-ea"/>
              </a:rPr>
              <a:t>内容</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：倒</a:t>
            </a:r>
            <a:r>
              <a:rPr kumimoji="1" lang="zh-CN" altLang="en-US" sz="3200" b="1" strike="noStrike" noProof="1">
                <a:solidFill>
                  <a:schemeClr val="tx1"/>
                </a:solidFill>
                <a:latin typeface="黑体" panose="02010609060101010101" pitchFamily="49" charset="-122"/>
                <a:ea typeface="黑体" panose="02010609060101010101" pitchFamily="49" charset="-122"/>
                <a:cs typeface="新宋体" panose="02010609030101010101" charset="-122"/>
                <a:sym typeface="+mn-ea"/>
              </a:rPr>
              <a:t>幕派在京都发动</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a:t>
            </a:r>
            <a:r>
              <a:rPr kumimoji="1" lang="zh-CN" altLang="en-US" sz="3200" b="1" u="sng"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        </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a:t>
            </a:r>
            <a:r>
              <a:rPr kumimoji="1" lang="zh-CN" altLang="en-US" sz="3200" b="1" strike="noStrike" noProof="1">
                <a:solidFill>
                  <a:schemeClr val="tx1"/>
                </a:solidFill>
                <a:latin typeface="黑体" panose="02010609060101010101" pitchFamily="49" charset="-122"/>
                <a:ea typeface="黑体" panose="02010609060101010101" pitchFamily="49" charset="-122"/>
                <a:cs typeface="新宋体" panose="02010609030101010101" charset="-122"/>
                <a:sym typeface="+mn-ea"/>
              </a:rPr>
              <a:t>政变，</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支持睦仁天皇亲政</a:t>
            </a:r>
            <a:r>
              <a:rPr kumimoji="1" lang="zh-CN" altLang="en-US" sz="3200" b="1" strike="noStrike" noProof="1">
                <a:solidFill>
                  <a:schemeClr val="tx1"/>
                </a:solidFill>
                <a:latin typeface="黑体" panose="02010609060101010101" pitchFamily="49" charset="-122"/>
                <a:ea typeface="黑体" panose="02010609060101010101" pitchFamily="49" charset="-122"/>
                <a:cs typeface="新宋体" panose="02010609030101010101" charset="-122"/>
                <a:sym typeface="+mn-ea"/>
              </a:rPr>
              <a:t>，强令幕府将军“辞官纳地”</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a:t>
            </a:r>
            <a:endParaRPr kumimoji="1" lang="en-US" altLang="zh-CN"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endParaRPr>
          </a:p>
          <a:p>
            <a:pPr algn="just" defTabSz="685800" fontAlgn="base">
              <a:defRPr/>
            </a:pPr>
            <a:r>
              <a:rPr kumimoji="1" lang="en-US" altLang="zh-CN"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4.</a:t>
            </a:r>
            <a:r>
              <a:rPr kumimoji="1" lang="zh-CN" altLang="en-US" sz="3200" b="1" strike="noStrike" noProof="1" smtClean="0">
                <a:solidFill>
                  <a:schemeClr val="tx1"/>
                </a:solidFill>
                <a:latin typeface="黑体" panose="02010609060101010101" pitchFamily="49" charset="-122"/>
                <a:ea typeface="黑体" panose="02010609060101010101" pitchFamily="49" charset="-122"/>
                <a:cs typeface="新宋体" panose="02010609030101010101" charset="-122"/>
                <a:sym typeface="+mn-ea"/>
              </a:rPr>
              <a:t>结果：</a:t>
            </a:r>
            <a:endParaRPr kumimoji="1" lang="zh-CN" altLang="en-US" sz="3200" b="1" strike="noStrike" noProof="1">
              <a:solidFill>
                <a:schemeClr val="tx1"/>
              </a:solidFill>
              <a:latin typeface="黑体" panose="02010609060101010101" pitchFamily="49" charset="-122"/>
              <a:ea typeface="黑体" panose="02010609060101010101" pitchFamily="49" charset="-122"/>
              <a:cs typeface="新宋体" panose="02010609030101010101" charset="-122"/>
              <a:sym typeface="+mn-ea"/>
            </a:endParaRPr>
          </a:p>
        </p:txBody>
      </p:sp>
      <p:grpSp>
        <p:nvGrpSpPr>
          <p:cNvPr id="9220" name="组合 15"/>
          <p:cNvGrpSpPr/>
          <p:nvPr/>
        </p:nvGrpSpPr>
        <p:grpSpPr>
          <a:xfrm>
            <a:off x="8810625" y="1484630"/>
            <a:ext cx="2977515" cy="4852286"/>
            <a:chOff x="8171845" y="1749442"/>
            <a:chExt cx="3611707" cy="4861351"/>
          </a:xfrm>
        </p:grpSpPr>
        <p:pic>
          <p:nvPicPr>
            <p:cNvPr id="10" name="Picture 8" descr="明治天皇"/>
            <p:cNvPicPr>
              <a:picLocks noChangeAspect="1" noChangeArrowheads="1"/>
            </p:cNvPicPr>
            <p:nvPr>
              <p:custDataLst>
                <p:tags r:id="rId2"/>
              </p:custDataLst>
            </p:nvPr>
          </p:nvPicPr>
          <p:blipFill rotWithShape="1">
            <a:blip r:embed="rId3">
              <a:extLst>
                <a:ext uri="{28A0092B-C50C-407E-A947-70E740481C1C}">
                  <a14:useLocalDpi xmlns:a14="http://schemas.microsoft.com/office/drawing/2010/main" val="0"/>
                </a:ext>
              </a:extLst>
            </a:blip>
            <a:srcRect l="992" t="1447" r="4062" b="8213"/>
            <a:stretch>
              <a:fillRect/>
            </a:stretch>
          </p:blipFill>
          <p:spPr bwMode="auto">
            <a:xfrm>
              <a:off x="8171845" y="1749442"/>
              <a:ext cx="3593609" cy="4048602"/>
            </a:xfrm>
            <a:prstGeom prst="rect">
              <a:avLst/>
            </a:prstGeom>
            <a:solidFill>
              <a:srgbClr val="FFFFFF">
                <a:shade val="85000"/>
              </a:srgbClr>
            </a:solidFill>
            <a:ln w="88900" cap="sq">
              <a:no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1" name="矩形 10"/>
            <p:cNvSpPr/>
            <p:nvPr>
              <p:custDataLst>
                <p:tags r:id="rId4"/>
              </p:custDataLst>
            </p:nvPr>
          </p:nvSpPr>
          <p:spPr>
            <a:xfrm>
              <a:off x="8171845" y="5903126"/>
              <a:ext cx="3611707" cy="707667"/>
            </a:xfrm>
            <a:prstGeom prst="rect">
              <a:avLst/>
            </a:prstGeom>
            <a:ln>
              <a:noFill/>
            </a:ln>
          </p:spPr>
          <p:style>
            <a:lnRef idx="2">
              <a:schemeClr val="dk1"/>
            </a:lnRef>
            <a:fillRef idx="1">
              <a:schemeClr val="lt1"/>
            </a:fillRef>
            <a:effectRef idx="0">
              <a:schemeClr val="dk1"/>
            </a:effectRef>
            <a:fontRef idx="minor">
              <a:schemeClr val="dk1"/>
            </a:fontRef>
          </p:style>
          <p:txBody>
            <a:bodyPr wrap="square">
              <a:spAutoFit/>
            </a:bodyPr>
            <a:lstStyle/>
            <a:p>
              <a:pPr algn="ctr" fontAlgn="base"/>
              <a:r>
                <a:rPr lang="zh-CN" altLang="en-US" sz="1995" b="1" strike="noStrike" noProof="1">
                  <a:latin typeface="黑体" panose="02010609060101010101" pitchFamily="49" charset="-122"/>
                  <a:ea typeface="黑体" panose="02010609060101010101" pitchFamily="49" charset="-122"/>
                  <a:cs typeface="新宋体" panose="02010609030101010101" charset="-122"/>
                </a:rPr>
                <a:t>明治天皇</a:t>
              </a:r>
              <a:r>
                <a:rPr lang="zh-CN" altLang="en-US" sz="1995" b="1" strike="noStrike" noProof="1">
                  <a:latin typeface="黑体" panose="02010609060101010101" pitchFamily="49" charset="-122"/>
                  <a:ea typeface="黑体" panose="02010609060101010101" pitchFamily="49" charset="-122"/>
                  <a:cs typeface="新宋体" panose="02010609030101010101" charset="-122"/>
                </a:rPr>
                <a:t>睦</a:t>
              </a:r>
              <a:r>
                <a:rPr lang="zh-CN" altLang="en-US" sz="1995" b="1" strike="noStrike" noProof="1" smtClean="0">
                  <a:latin typeface="黑体" panose="02010609060101010101" pitchFamily="49" charset="-122"/>
                  <a:ea typeface="黑体" panose="02010609060101010101" pitchFamily="49" charset="-122"/>
                  <a:cs typeface="新宋体" panose="02010609030101010101" charset="-122"/>
                </a:rPr>
                <a:t>仁</a:t>
              </a:r>
              <a:endParaRPr lang="en-US" altLang="zh-CN" sz="1995" b="1" strike="noStrike" noProof="1" smtClean="0">
                <a:latin typeface="黑体" panose="02010609060101010101" pitchFamily="49" charset="-122"/>
                <a:ea typeface="黑体" panose="02010609060101010101" pitchFamily="49" charset="-122"/>
                <a:cs typeface="新宋体" panose="02010609030101010101" charset="-122"/>
              </a:endParaRPr>
            </a:p>
            <a:p>
              <a:pPr algn="ctr" fontAlgn="base"/>
              <a:r>
                <a:rPr lang="zh-CN" altLang="en-US" sz="1995" b="1" strike="noStrike" noProof="1" smtClean="0">
                  <a:latin typeface="黑体" panose="02010609060101010101" pitchFamily="49" charset="-122"/>
                  <a:ea typeface="黑体" panose="02010609060101010101" pitchFamily="49" charset="-122"/>
                  <a:cs typeface="新宋体" panose="02010609030101010101" charset="-122"/>
                </a:rPr>
                <a:t>（</a:t>
              </a:r>
              <a:r>
                <a:rPr lang="en-US" altLang="zh-CN" sz="1995" b="1" strike="noStrike" noProof="1">
                  <a:latin typeface="黑体" panose="02010609060101010101" pitchFamily="49" charset="-122"/>
                  <a:ea typeface="黑体" panose="02010609060101010101" pitchFamily="49" charset="-122"/>
                  <a:cs typeface="新宋体" panose="02010609030101010101" charset="-122"/>
                </a:rPr>
                <a:t>1852—1912</a:t>
              </a:r>
              <a:r>
                <a:rPr lang="zh-CN" altLang="en-US" sz="1995" b="1" strike="noStrike" noProof="1">
                  <a:latin typeface="黑体" panose="02010609060101010101" pitchFamily="49" charset="-122"/>
                  <a:ea typeface="黑体" panose="02010609060101010101" pitchFamily="49" charset="-122"/>
                  <a:cs typeface="新宋体" panose="02010609030101010101" charset="-122"/>
                </a:rPr>
                <a:t>）</a:t>
              </a:r>
              <a:endParaRPr lang="zh-CN" altLang="en-US" sz="1995" b="1" strike="noStrike" noProof="1">
                <a:latin typeface="黑体" panose="02010609060101010101" pitchFamily="49" charset="-122"/>
                <a:ea typeface="黑体" panose="02010609060101010101" pitchFamily="49" charset="-122"/>
                <a:cs typeface="新宋体" panose="02010609030101010101" charset="-122"/>
              </a:endParaRPr>
            </a:p>
          </p:txBody>
        </p:sp>
      </p:grpSp>
      <p:sp>
        <p:nvSpPr>
          <p:cNvPr id="2" name="矩形 1"/>
          <p:cNvSpPr/>
          <p:nvPr>
            <p:custDataLst>
              <p:tags r:id="rId5"/>
            </p:custDataLst>
          </p:nvPr>
        </p:nvSpPr>
        <p:spPr>
          <a:xfrm>
            <a:off x="5049093" y="1987463"/>
            <a:ext cx="1411605" cy="583565"/>
          </a:xfrm>
          <a:prstGeom prst="rect">
            <a:avLst/>
          </a:prstGeom>
          <a:noFill/>
          <a:ln w="9525">
            <a:noFill/>
          </a:ln>
        </p:spPr>
        <p:txBody>
          <a:bodyPr wrap="none" anchor="t" anchorCtr="0">
            <a:spAutoFit/>
          </a:bodyPr>
          <a:lstStyle/>
          <a:p>
            <a:pPr algn="just" defTabSz="685800"/>
            <a:r>
              <a:rPr lang="en-US" altLang="zh-CN" sz="3200" b="1" dirty="0">
                <a:solidFill>
                  <a:schemeClr val="tx1"/>
                </a:solidFill>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1868</a:t>
            </a:r>
            <a:r>
              <a:rPr lang="zh-CN" altLang="en-US" sz="3200" b="1" dirty="0">
                <a:solidFill>
                  <a:schemeClr val="tx1"/>
                </a:solidFill>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年</a:t>
            </a:r>
            <a:endParaRPr lang="zh-CN" altLang="en-US" sz="3200" b="1" dirty="0">
              <a:solidFill>
                <a:schemeClr val="tx1"/>
              </a:solidFill>
              <a:latin typeface="黑体" panose="02010609060101010101" pitchFamily="49" charset="-122"/>
              <a:ea typeface="黑体" panose="02010609060101010101" pitchFamily="49" charset="-122"/>
              <a:cs typeface="新宋体" panose="02010609030101010101" charset="-122"/>
              <a:sym typeface="宋体" panose="02010600030101010101" pitchFamily="2" charset="-122"/>
            </a:endParaRPr>
          </a:p>
        </p:txBody>
      </p:sp>
      <p:sp>
        <p:nvSpPr>
          <p:cNvPr id="12" name="矩形 11"/>
          <p:cNvSpPr/>
          <p:nvPr>
            <p:custDataLst>
              <p:tags r:id="rId6"/>
            </p:custDataLst>
          </p:nvPr>
        </p:nvSpPr>
        <p:spPr>
          <a:xfrm>
            <a:off x="5711821" y="2492896"/>
            <a:ext cx="2224405" cy="583565"/>
          </a:xfrm>
          <a:prstGeom prst="rect">
            <a:avLst/>
          </a:prstGeom>
          <a:noFill/>
          <a:ln w="9525">
            <a:noFill/>
          </a:ln>
        </p:spPr>
        <p:txBody>
          <a:bodyPr wrap="none" anchor="t" anchorCtr="0">
            <a:spAutoFit/>
          </a:bodyPr>
          <a:lstStyle/>
          <a:p>
            <a:pPr algn="just" defTabSz="685800"/>
            <a:r>
              <a:rPr lang="zh-CN" altLang="en-US" sz="3200" b="1" dirty="0">
                <a:solidFill>
                  <a:schemeClr val="tx1"/>
                </a:solidFill>
                <a:latin typeface="黑体" panose="02010609060101010101" pitchFamily="49" charset="-122"/>
                <a:ea typeface="黑体" panose="02010609060101010101" pitchFamily="49" charset="-122"/>
                <a:sym typeface="宋体" panose="02010600030101010101" pitchFamily="2" charset="-122"/>
              </a:rPr>
              <a:t>中下级武士</a:t>
            </a:r>
            <a:endParaRPr lang="zh-CN" altLang="en-US" sz="3200" b="1" dirty="0">
              <a:solidFill>
                <a:schemeClr val="tx1"/>
              </a:solidFill>
              <a:latin typeface="黑体" panose="02010609060101010101" pitchFamily="49" charset="-122"/>
              <a:ea typeface="黑体" panose="02010609060101010101" pitchFamily="49" charset="-122"/>
              <a:sym typeface="宋体" panose="02010600030101010101" pitchFamily="2" charset="-122"/>
            </a:endParaRPr>
          </a:p>
        </p:txBody>
      </p:sp>
      <p:sp>
        <p:nvSpPr>
          <p:cNvPr id="13" name="矩形 12"/>
          <p:cNvSpPr/>
          <p:nvPr>
            <p:custDataLst>
              <p:tags r:id="rId7"/>
            </p:custDataLst>
          </p:nvPr>
        </p:nvSpPr>
        <p:spPr>
          <a:xfrm>
            <a:off x="4979193" y="4933667"/>
            <a:ext cx="3041015" cy="583565"/>
          </a:xfrm>
          <a:prstGeom prst="rect">
            <a:avLst/>
          </a:prstGeom>
          <a:noFill/>
          <a:ln w="9525">
            <a:noFill/>
          </a:ln>
        </p:spPr>
        <p:txBody>
          <a:bodyPr wrap="none" anchor="t" anchorCtr="0">
            <a:spAutoFit/>
          </a:bodyPr>
          <a:lstStyle/>
          <a:p>
            <a:pPr algn="just" defTabSz="685800"/>
            <a:r>
              <a:rPr lang="zh-CN" altLang="en-US" sz="3200" b="1" dirty="0">
                <a:solidFill>
                  <a:schemeClr val="tx1"/>
                </a:solidFill>
                <a:latin typeface="黑体" panose="02010609060101010101" pitchFamily="49" charset="-122"/>
                <a:ea typeface="黑体" panose="02010609060101010101" pitchFamily="49" charset="-122"/>
                <a:sym typeface="宋体" panose="02010600030101010101" pitchFamily="2" charset="-122"/>
              </a:rPr>
              <a:t>结束了幕府统治</a:t>
            </a:r>
            <a:endParaRPr lang="zh-CN" altLang="en-US" sz="3200" b="1" dirty="0">
              <a:solidFill>
                <a:schemeClr val="tx1"/>
              </a:solidFill>
              <a:latin typeface="黑体" panose="02010609060101010101" pitchFamily="49" charset="-122"/>
              <a:ea typeface="黑体" panose="02010609060101010101" pitchFamily="49" charset="-122"/>
              <a:sym typeface="宋体" panose="02010600030101010101" pitchFamily="2" charset="-122"/>
            </a:endParaRPr>
          </a:p>
        </p:txBody>
      </p:sp>
      <p:sp>
        <p:nvSpPr>
          <p:cNvPr id="14" name="矩形 13"/>
          <p:cNvSpPr/>
          <p:nvPr>
            <p:custDataLst>
              <p:tags r:id="rId8"/>
            </p:custDataLst>
          </p:nvPr>
        </p:nvSpPr>
        <p:spPr>
          <a:xfrm>
            <a:off x="3847852" y="3464787"/>
            <a:ext cx="1816100" cy="583565"/>
          </a:xfrm>
          <a:prstGeom prst="rect">
            <a:avLst/>
          </a:prstGeom>
          <a:noFill/>
          <a:ln w="9525">
            <a:noFill/>
          </a:ln>
        </p:spPr>
        <p:txBody>
          <a:bodyPr wrap="none" anchor="t" anchorCtr="0">
            <a:spAutoFit/>
          </a:bodyPr>
          <a:lstStyle/>
          <a:p>
            <a:r>
              <a:rPr lang="zh-CN" altLang="en-US" sz="3200" b="1" dirty="0">
                <a:solidFill>
                  <a:schemeClr val="tx1"/>
                </a:solidFill>
                <a:latin typeface="黑体" panose="02010609060101010101" pitchFamily="49" charset="-122"/>
                <a:ea typeface="黑体" panose="02010609060101010101" pitchFamily="49" charset="-122"/>
                <a:sym typeface="宋体" panose="02010600030101010101" pitchFamily="2" charset="-122"/>
              </a:rPr>
              <a:t>王政复古</a:t>
            </a:r>
            <a:endParaRPr lang="zh-CN" altLang="en-US" sz="3200" b="1" dirty="0">
              <a:solidFill>
                <a:schemeClr val="tx1"/>
              </a:solidFill>
              <a:latin typeface="黑体" panose="02010609060101010101" pitchFamily="49" charset="-122"/>
              <a:ea typeface="黑体" panose="02010609060101010101" pitchFamily="49" charset="-122"/>
              <a:sym typeface="宋体" panose="02010600030101010101" pitchFamily="2" charset="-122"/>
            </a:endParaRPr>
          </a:p>
        </p:txBody>
      </p:sp>
      <p:pic>
        <p:nvPicPr>
          <p:cNvPr id="5" name="图片 16390"/>
          <p:cNvPicPr>
            <a:picLocks noChangeAspect="1"/>
          </p:cNvPicPr>
          <p:nvPr>
            <p:custDataLst>
              <p:tags r:id="rId9"/>
            </p:custDataLst>
          </p:nvPr>
        </p:nvPicPr>
        <p:blipFill>
          <a:blip r:embed="rId10"/>
          <a:stretch>
            <a:fillRect/>
          </a:stretch>
        </p:blipFill>
        <p:spPr>
          <a:xfrm>
            <a:off x="407670" y="1483995"/>
            <a:ext cx="2879725" cy="4221480"/>
          </a:xfrm>
          <a:prstGeom prst="rect">
            <a:avLst/>
          </a:prstGeom>
          <a:noFill/>
          <a:ln w="9525">
            <a:noFill/>
          </a:ln>
        </p:spPr>
      </p:pic>
      <p:sp>
        <p:nvSpPr>
          <p:cNvPr id="16393" name="文本框 16392"/>
          <p:cNvSpPr txBox="1"/>
          <p:nvPr>
            <p:custDataLst>
              <p:tags r:id="rId11"/>
            </p:custDataLst>
          </p:nvPr>
        </p:nvSpPr>
        <p:spPr>
          <a:xfrm>
            <a:off x="5160010" y="5286375"/>
            <a:ext cx="1256030" cy="1330960"/>
          </a:xfrm>
          <a:prstGeom prst="rect">
            <a:avLst/>
          </a:prstGeom>
          <a:noFill/>
          <a:ln w="9525">
            <a:noFill/>
          </a:ln>
        </p:spPr>
        <p:txBody>
          <a:bodyPr wrap="none">
            <a:noAutofit/>
          </a:bodyPr>
          <a:lstStyle/>
          <a:p>
            <a:pPr algn="ctr"/>
            <a:r>
              <a:rPr lang="en-US" altLang="zh-CN" sz="8000" dirty="0">
                <a:solidFill>
                  <a:srgbClr val="FF0000"/>
                </a:solidFill>
                <a:latin typeface="Times New Roman" panose="02020603050405020304" charset="0"/>
                <a:ea typeface="黑体" panose="02010609060101010101" pitchFamily="49" charset="-122"/>
              </a:rPr>
              <a:t>Pk</a:t>
            </a:r>
            <a:endParaRPr lang="en-US" altLang="zh-CN" sz="8000" dirty="0">
              <a:solidFill>
                <a:srgbClr val="FF0000"/>
              </a:solidFill>
              <a:latin typeface="Times New Roman" panose="02020603050405020304" charset="0"/>
              <a:ea typeface="黑体" panose="02010609060101010101" pitchFamily="49" charset="-122"/>
            </a:endParaRPr>
          </a:p>
        </p:txBody>
      </p:sp>
      <p:sp>
        <p:nvSpPr>
          <p:cNvPr id="16392" name="文本框 16391"/>
          <p:cNvSpPr txBox="1"/>
          <p:nvPr>
            <p:custDataLst>
              <p:tags r:id="rId12"/>
            </p:custDataLst>
          </p:nvPr>
        </p:nvSpPr>
        <p:spPr>
          <a:xfrm>
            <a:off x="1017269" y="5733415"/>
            <a:ext cx="1660525" cy="398780"/>
          </a:xfrm>
          <a:prstGeom prst="rect">
            <a:avLst/>
          </a:prstGeom>
          <a:noFill/>
          <a:ln w="9525">
            <a:noFill/>
          </a:ln>
        </p:spPr>
        <p:txBody>
          <a:bodyPr>
            <a:spAutoFit/>
          </a:bodyPr>
          <a:lstStyle/>
          <a:p>
            <a:pPr algn="ctr"/>
            <a:r>
              <a:rPr lang="zh-CN" altLang="en-US" sz="2000" b="1" dirty="0">
                <a:solidFill>
                  <a:srgbClr val="000000"/>
                </a:solidFill>
                <a:latin typeface="黑体" panose="02010609060101010101" pitchFamily="49" charset="-122"/>
                <a:ea typeface="黑体" panose="02010609060101010101" pitchFamily="49" charset="-122"/>
              </a:rPr>
              <a:t>德川庆喜</a:t>
            </a:r>
            <a:endParaRPr lang="zh-CN" altLang="en-US" sz="2000" b="1" dirty="0">
              <a:solidFill>
                <a:srgbClr val="000000"/>
              </a:solidFill>
              <a:latin typeface="黑体" panose="02010609060101010101" pitchFamily="49" charset="-122"/>
              <a:ea typeface="黑体" panose="02010609060101010101" pitchFamily="49" charset="-122"/>
            </a:endParaRPr>
          </a:p>
        </p:txBody>
      </p:sp>
      <p:sp>
        <p:nvSpPr>
          <p:cNvPr id="16386" name="文本框 16385"/>
          <p:cNvSpPr txBox="1"/>
          <p:nvPr>
            <p:custDataLst>
              <p:tags r:id="rId13"/>
            </p:custDataLst>
          </p:nvPr>
        </p:nvSpPr>
        <p:spPr>
          <a:xfrm>
            <a:off x="2999656" y="980440"/>
            <a:ext cx="6142057" cy="776605"/>
          </a:xfrm>
          <a:prstGeom prst="rect">
            <a:avLst/>
          </a:prstGeom>
          <a:noFill/>
          <a:ln w="9525">
            <a:noFill/>
          </a:ln>
        </p:spPr>
        <p:txBody>
          <a:bodyPr wrap="square">
            <a:noAutofit/>
          </a:bodyPr>
          <a:lstStyle/>
          <a:p>
            <a:pPr eaLnBrk="0" hangingPunct="0">
              <a:spcBef>
                <a:spcPct val="50000"/>
              </a:spcBef>
            </a:pPr>
            <a:r>
              <a:rPr lang="zh-CN" altLang="en-US" sz="3600" dirty="0">
                <a:solidFill>
                  <a:schemeClr val="tx1"/>
                </a:solidFill>
                <a:latin typeface="黑体" panose="02010609060101010101" pitchFamily="49" charset="-122"/>
                <a:ea typeface="黑体" panose="02010609060101010101" pitchFamily="49" charset="-122"/>
              </a:rPr>
              <a:t>  </a:t>
            </a:r>
            <a:r>
              <a:rPr lang="zh-CN" altLang="en-US" sz="4400" b="1" dirty="0">
                <a:solidFill>
                  <a:srgbClr val="0000CC"/>
                </a:solidFill>
                <a:latin typeface="黑体" panose="02010609060101010101" pitchFamily="49" charset="-122"/>
                <a:ea typeface="黑体" panose="02010609060101010101" pitchFamily="49" charset="-122"/>
              </a:rPr>
              <a:t>倒幕运动</a:t>
            </a:r>
            <a:r>
              <a:rPr lang="zh-CN" altLang="en-US" sz="3200" b="1" dirty="0">
                <a:solidFill>
                  <a:srgbClr val="0000CC"/>
                </a:solidFill>
                <a:latin typeface="黑体" panose="02010609060101010101" pitchFamily="49" charset="-122"/>
                <a:ea typeface="黑体" panose="02010609060101010101" pitchFamily="49" charset="-122"/>
              </a:rPr>
              <a:t> （下药方前提）</a:t>
            </a:r>
            <a:r>
              <a:rPr lang="zh-CN" altLang="en-US" sz="3200" dirty="0">
                <a:solidFill>
                  <a:schemeClr val="tx1"/>
                </a:solidFill>
                <a:latin typeface="黑体" panose="02010609060101010101" pitchFamily="49" charset="-122"/>
                <a:ea typeface="黑体" panose="02010609060101010101" pitchFamily="49" charset="-122"/>
                <a:cs typeface="新宋体" panose="02010609030101010101" charset="-122"/>
              </a:rPr>
              <a:t> </a:t>
            </a:r>
            <a:endParaRPr lang="zh-CN" altLang="en-US" sz="3200" dirty="0">
              <a:solidFill>
                <a:schemeClr val="tx1"/>
              </a:solidFill>
              <a:latin typeface="黑体" panose="02010609060101010101" pitchFamily="49" charset="-122"/>
              <a:ea typeface="黑体" panose="02010609060101010101" pitchFamily="49" charset="-122"/>
              <a:cs typeface="新宋体" panose="02010609030101010101" charset="-122"/>
            </a:endParaRPr>
          </a:p>
          <a:p>
            <a:pPr eaLnBrk="0" hangingPunct="0">
              <a:spcBef>
                <a:spcPct val="50000"/>
              </a:spcBef>
            </a:pPr>
            <a:endParaRPr lang="zh-CN" altLang="en-US" sz="3200"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Tree>
    <p:custDataLst>
      <p:tags r:id="rId14"/>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 calcmode="lin" valueType="num">
                                      <p:cBhvr>
                                        <p:cTn id="13" dur="500" fill="hold"/>
                                        <p:tgtEl>
                                          <p:spTgt spid="12"/>
                                        </p:tgtEl>
                                        <p:attrNameLst>
                                          <p:attrName>ppt_x</p:attrName>
                                        </p:attrNameLst>
                                      </p:cBhvr>
                                      <p:tavLst>
                                        <p:tav tm="0">
                                          <p:val>
                                            <p:strVal val="#ppt_x"/>
                                          </p:val>
                                        </p:tav>
                                        <p:tav tm="100000">
                                          <p:val>
                                            <p:strVal val="#ppt_x"/>
                                          </p:val>
                                        </p:tav>
                                      </p:tavLst>
                                    </p:anim>
                                    <p:anim calcmode="lin" valueType="num">
                                      <p:cBhvr>
                                        <p:cTn id="14"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anim calcmode="lin" valueType="num">
                                      <p:cBhvr>
                                        <p:cTn id="19" dur="500" fill="hold"/>
                                        <p:tgtEl>
                                          <p:spTgt spid="13"/>
                                        </p:tgtEl>
                                        <p:attrNameLst>
                                          <p:attrName>ppt_x</p:attrName>
                                        </p:attrNameLst>
                                      </p:cBhvr>
                                      <p:tavLst>
                                        <p:tav tm="0">
                                          <p:val>
                                            <p:strVal val="#ppt_x"/>
                                          </p:val>
                                        </p:tav>
                                        <p:tav tm="100000">
                                          <p:val>
                                            <p:strVal val="#ppt_x"/>
                                          </p:val>
                                        </p:tav>
                                      </p:tavLst>
                                    </p:anim>
                                    <p:anim calcmode="lin" valueType="num">
                                      <p:cBhvr>
                                        <p:cTn id="2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 calcmode="lin" valueType="num">
                                      <p:cBhvr>
                                        <p:cTn id="25" dur="500" fill="hold"/>
                                        <p:tgtEl>
                                          <p:spTgt spid="14"/>
                                        </p:tgtEl>
                                        <p:attrNameLst>
                                          <p:attrName>ppt_x</p:attrName>
                                        </p:attrNameLst>
                                      </p:cBhvr>
                                      <p:tavLst>
                                        <p:tav tm="0">
                                          <p:val>
                                            <p:strVal val="#ppt_x"/>
                                          </p:val>
                                        </p:tav>
                                        <p:tav tm="100000">
                                          <p:val>
                                            <p:strVal val="#ppt_x"/>
                                          </p:val>
                                        </p:tav>
                                      </p:tavLst>
                                    </p:anim>
                                    <p:anim calcmode="lin" valueType="num">
                                      <p:cBhvr>
                                        <p:cTn id="26" dur="500" fill="hold"/>
                                        <p:tgtEl>
                                          <p:spTgt spid="14"/>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500" fill="hold">
                                          <p:stCondLst>
                                            <p:cond delay="0"/>
                                          </p:stCondLst>
                                        </p:cTn>
                                        <p:tgtEl>
                                          <p:spTgt spid="5"/>
                                        </p:tgtEl>
                                        <p:attrNameLst>
                                          <p:attrName>style.visibility</p:attrName>
                                        </p:attrNameLst>
                                      </p:cBhvr>
                                      <p:to>
                                        <p:strVal val="visible"/>
                                      </p:to>
                                    </p:set>
                                    <p:anim calcmode="lin" valueType="num">
                                      <p:cBhvr>
                                        <p:cTn id="29" dur="500" fill="hold"/>
                                        <p:tgtEl>
                                          <p:spTgt spid="5"/>
                                        </p:tgtEl>
                                        <p:attrNameLst>
                                          <p:attrName>ppt_x</p:attrName>
                                        </p:attrNameLst>
                                      </p:cBhvr>
                                      <p:tavLst>
                                        <p:tav tm="0">
                                          <p:val>
                                            <p:strVal val="#ppt_x"/>
                                          </p:val>
                                        </p:tav>
                                        <p:tav tm="100000">
                                          <p:val>
                                            <p:strVal val="#ppt_x"/>
                                          </p:val>
                                        </p:tav>
                                      </p:tavLst>
                                    </p:anim>
                                    <p:anim calcmode="lin" valueType="num">
                                      <p:cBhvr>
                                        <p:cTn id="30" dur="500" fill="hold"/>
                                        <p:tgtEl>
                                          <p:spTgt spid="5"/>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27"/>
                                            </p:cond>
                                          </p:stCondLst>
                                          <p:endCondLst>
                                            <p:cond evt="onStopAudio" delay="0">
                                              <p:tgtEl>
                                                <p:sldTgt/>
                                              </p:tgtEl>
                                            </p:cond>
                                          </p:endCondLst>
                                        </p:cTn>
                                        <p:tgtEl>
                                          <p:sndTgt r:embed="rId15" name="camera.wav"/>
                                        </p:tgtEl>
                                      </p:cMediaNode>
                                    </p:audio>
                                  </p:sub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6393"/>
                                        </p:tgtEl>
                                        <p:attrNameLst>
                                          <p:attrName>style.visibility</p:attrName>
                                        </p:attrNameLst>
                                      </p:cBhvr>
                                      <p:to>
                                        <p:strVal val="visible"/>
                                      </p:to>
                                    </p:set>
                                    <p:anim calcmode="lin" valueType="num">
                                      <p:cBhvr>
                                        <p:cTn id="35" dur="500" fill="hold"/>
                                        <p:tgtEl>
                                          <p:spTgt spid="16393"/>
                                        </p:tgtEl>
                                        <p:attrNameLst>
                                          <p:attrName>ppt_x</p:attrName>
                                        </p:attrNameLst>
                                      </p:cBhvr>
                                      <p:tavLst>
                                        <p:tav tm="0">
                                          <p:val>
                                            <p:strVal val="#ppt_x"/>
                                          </p:val>
                                        </p:tav>
                                        <p:tav tm="100000">
                                          <p:val>
                                            <p:strVal val="#ppt_x"/>
                                          </p:val>
                                        </p:tav>
                                      </p:tavLst>
                                    </p:anim>
                                    <p:anim calcmode="lin" valueType="num">
                                      <p:cBhvr>
                                        <p:cTn id="36" dur="500" fill="hold"/>
                                        <p:tgtEl>
                                          <p:spTgt spid="16393"/>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33"/>
                                            </p:cond>
                                          </p:stCondLst>
                                          <p:endCondLst>
                                            <p:cond evt="onStopAudio" delay="0">
                                              <p:tgtEl>
                                                <p:sldTgt/>
                                              </p:tgtEl>
                                            </p:cond>
                                          </p:endCondLst>
                                        </p:cTn>
                                        <p:tgtEl>
                                          <p:sndTgt r:embed="rId16" name="explode.wav"/>
                                        </p:tgtEl>
                                      </p:cMediaNode>
                                    </p:audio>
                                  </p:subTnLst>
                                </p:cTn>
                              </p:par>
                              <p:par>
                                <p:cTn id="37" presetID="2" presetClass="entr" presetSubtype="4" fill="hold" grpId="0" nodeType="with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p:cTn id="39" dur="500" fill="hold"/>
                                        <p:tgtEl>
                                          <p:spTgt spid="16392"/>
                                        </p:tgtEl>
                                        <p:attrNameLst>
                                          <p:attrName>ppt_x</p:attrName>
                                        </p:attrNameLst>
                                      </p:cBhvr>
                                      <p:tavLst>
                                        <p:tav tm="0">
                                          <p:val>
                                            <p:strVal val="#ppt_x"/>
                                          </p:val>
                                        </p:tav>
                                        <p:tav tm="100000">
                                          <p:val>
                                            <p:strVal val="#ppt_x"/>
                                          </p:val>
                                        </p:tav>
                                      </p:tavLst>
                                    </p:anim>
                                    <p:anim calcmode="lin" valueType="num">
                                      <p:cBhvr>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500" fill="hold">
                                          <p:stCondLst>
                                            <p:cond delay="0"/>
                                          </p:stCondLst>
                                        </p:cTn>
                                        <p:tgtEl>
                                          <p:spTgt spid="16386"/>
                                        </p:tgtEl>
                                        <p:attrNameLst>
                                          <p:attrName>style.visibility</p:attrName>
                                        </p:attrNameLst>
                                      </p:cBhvr>
                                      <p:to>
                                        <p:strVal val="visible"/>
                                      </p:to>
                                    </p:set>
                                    <p:anim calcmode="lin" valueType="num">
                                      <p:cBhvr>
                                        <p:cTn id="43" dur="500" fill="hold"/>
                                        <p:tgtEl>
                                          <p:spTgt spid="16386"/>
                                        </p:tgtEl>
                                        <p:attrNameLst>
                                          <p:attrName>ppt_x</p:attrName>
                                        </p:attrNameLst>
                                      </p:cBhvr>
                                      <p:tavLst>
                                        <p:tav tm="0">
                                          <p:val>
                                            <p:strVal val="#ppt_x"/>
                                          </p:val>
                                        </p:tav>
                                        <p:tav tm="100000">
                                          <p:val>
                                            <p:strVal val="#ppt_x"/>
                                          </p:val>
                                        </p:tav>
                                      </p:tavLst>
                                    </p:anim>
                                    <p:anim calcmode="lin" valueType="num">
                                      <p:cBhvr>
                                        <p:cTn id="44"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2" grpId="0"/>
      <p:bldP spid="13" grpId="0"/>
      <p:bldP spid="14" grpId="0"/>
      <p:bldP spid="16393" grpId="0" bldLvl="0"/>
      <p:bldP spid="16392" grpId="0" bldLvl="0"/>
      <p:bldP spid="16386"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515" name="组合 26"/>
          <p:cNvGrpSpPr/>
          <p:nvPr/>
        </p:nvGrpSpPr>
        <p:grpSpPr>
          <a:xfrm>
            <a:off x="3393222" y="118258"/>
            <a:ext cx="6633210" cy="640080"/>
            <a:chOff x="1403100" y="279929"/>
            <a:chExt cx="6633916" cy="639860"/>
          </a:xfrm>
          <a:solidFill>
            <a:schemeClr val="accent5">
              <a:lumMod val="20000"/>
              <a:lumOff val="80000"/>
            </a:schemeClr>
          </a:solidFill>
        </p:grpSpPr>
        <p:sp>
          <p:nvSpPr>
            <p:cNvPr id="23" name="圆角矩形 22"/>
            <p:cNvSpPr/>
            <p:nvPr>
              <p:custDataLst>
                <p:tags r:id="rId1"/>
              </p:custDataLst>
            </p:nvPr>
          </p:nvSpPr>
          <p:spPr>
            <a:xfrm>
              <a:off x="1403100" y="279929"/>
              <a:ext cx="6633916" cy="6398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21519" name="TextBox 23"/>
            <p:cNvSpPr txBox="1"/>
            <p:nvPr>
              <p:custDataLst>
                <p:tags r:id="rId2"/>
              </p:custDataLst>
            </p:nvPr>
          </p:nvSpPr>
          <p:spPr>
            <a:xfrm>
              <a:off x="1873685" y="299841"/>
              <a:ext cx="5692746" cy="561602"/>
            </a:xfrm>
            <a:prstGeom prst="rect">
              <a:avLst/>
            </a:prstGeom>
            <a:grpFill/>
            <a:ln w="9525">
              <a:noFill/>
            </a:ln>
          </p:spPr>
          <p:txBody>
            <a:bodyPr wrap="none">
              <a:no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开药方</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的措施</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sp>
        <p:nvSpPr>
          <p:cNvPr id="2" name="文本框 1"/>
          <p:cNvSpPr txBox="1"/>
          <p:nvPr>
            <p:custDataLst>
              <p:tags r:id="rId3"/>
            </p:custDataLst>
          </p:nvPr>
        </p:nvSpPr>
        <p:spPr>
          <a:xfrm>
            <a:off x="119336" y="994996"/>
            <a:ext cx="11642725" cy="5443798"/>
          </a:xfrm>
          <a:prstGeom prst="rect">
            <a:avLst/>
          </a:prstGeom>
          <a:noFill/>
          <a:ln>
            <a:noFill/>
            <a:prstDash val="dash"/>
          </a:ln>
        </p:spPr>
        <p:txBody>
          <a:bodyPr wrap="square" lIns="71755" tIns="36195" rIns="71755" bIns="36195" rtlCol="0">
            <a:spAutoFit/>
          </a:bodyPr>
          <a:lstStyle>
            <a:defPPr>
              <a:defRPr lang="zh-CN"/>
            </a:defPPr>
            <a:lvl1pPr fontAlgn="auto">
              <a:lnSpc>
                <a:spcPct val="130000"/>
              </a:lnSpc>
              <a:spcAft>
                <a:spcPts val="1000"/>
              </a:spcAft>
              <a:defRPr sz="1600" spc="150"/>
            </a:lvl1pPr>
          </a:lstStyle>
          <a:p>
            <a:pPr marL="296545" marR="0" lvl="0" indent="0" algn="just" defTabSz="914400" rtl="0" fontAlgn="ctr">
              <a:lnSpc>
                <a:spcPct val="100000"/>
              </a:lnSpc>
              <a:spcBef>
                <a:spcPts val="1000"/>
              </a:spcBef>
              <a:spcAft>
                <a:spcPts val="0"/>
              </a:spcAft>
              <a:buSzPct val="100000"/>
              <a:buFont typeface="Wingdings" panose="05000000000000000000" charset="0"/>
              <a:buChar char="l"/>
              <a:defRPr/>
            </a:pPr>
            <a:r>
              <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材料一：宣布“废藩置县”，废除封建领主制，把全国分为3府72县；废除传统时代的等级制度，取消对下层人民的一些限制等。</a:t>
            </a:r>
            <a:endPar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endParaRPr>
          </a:p>
          <a:p>
            <a:pPr marL="296545" marR="0" lvl="0" indent="0" algn="just" defTabSz="914400" rtl="0" fontAlgn="ctr">
              <a:lnSpc>
                <a:spcPct val="100000"/>
              </a:lnSpc>
              <a:spcBef>
                <a:spcPts val="1000"/>
              </a:spcBef>
              <a:spcAft>
                <a:spcPts val="0"/>
              </a:spcAft>
              <a:buSzPct val="100000"/>
              <a:buFont typeface="Wingdings" panose="05000000000000000000" charset="0"/>
              <a:buChar char="l"/>
              <a:defRPr/>
            </a:pPr>
            <a:r>
              <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材料二：</a:t>
            </a:r>
            <a:r>
              <a:rPr kumimoji="0" lang="en-US" altLang="zh-CN" sz="1800"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A</a:t>
            </a:r>
            <a:r>
              <a:rPr kumimoji="0" lang="zh-CN" altLang="en-US" sz="1800"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兹为改正地税，原有之田地贡纳办法（按土地收成征收实物税）一律作废；并规定于地契调查完毕后，按土地价格征取其百分之三，作为地税 。                </a:t>
            </a:r>
            <a:r>
              <a:rPr kumimoji="0" lang="en-US" altLang="zh-CN" sz="1800"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a:t>
            </a:r>
            <a:r>
              <a:rPr kumimoji="0" lang="zh-CN" altLang="en-US" sz="1800"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—明治政府1873年颁布的条例</a:t>
            </a:r>
            <a:endParaRPr kumimoji="0" lang="zh-CN" altLang="en-US" sz="1800"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endParaRPr>
          </a:p>
          <a:p>
            <a:pPr marL="533400" marR="0" lvl="1" indent="0" algn="just" defTabSz="914400" rtl="0" fontAlgn="ctr">
              <a:lnSpc>
                <a:spcPct val="100000"/>
              </a:lnSpc>
              <a:spcBef>
                <a:spcPts val="600"/>
              </a:spcBef>
              <a:spcAft>
                <a:spcPts val="0"/>
              </a:spcAft>
              <a:buClr>
                <a:srgbClr val="000000"/>
              </a:buClr>
              <a:buSzPct val="80000"/>
              <a:buFont typeface="Wingdings" panose="05000000000000000000" charset="0"/>
              <a:buChar char="l"/>
              <a:defRPr/>
            </a:pPr>
            <a:r>
              <a:rPr kumimoji="0" lang="en-US" altLang="zh-CN"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B</a:t>
            </a:r>
            <a:r>
              <a:rPr kumimoji="0" lang="zh-CN" altLang="en-US"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大凡国之富强系于人民之贫富，而人民之贫富系于物产之多寡。物产之多寡，虽依赖于人民致力于工业与否，但寻其根源，又无不依赖政府官员诱导奖励之力。               </a:t>
            </a:r>
            <a:r>
              <a:rPr kumimoji="0" lang="en-US" altLang="zh-CN"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a:t>
            </a:r>
            <a:r>
              <a:rPr kumimoji="0" lang="zh-CN" altLang="en-US"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rPr>
              <a:t>—1874年大久保利通</a:t>
            </a:r>
            <a:endParaRPr kumimoji="0" lang="zh-CN" altLang="en-US" b="1" i="0" u="none" strike="noStrike" kern="1200" cap="none" spc="113" normalizeH="0" baseline="0" noProof="0" dirty="0">
              <a:ln>
                <a:noFill/>
              </a:ln>
              <a:solidFill>
                <a:prstClr val="black">
                  <a:lumMod val="50000"/>
                  <a:lumOff val="50000"/>
                </a:prstClr>
              </a:solidFill>
              <a:effectLst/>
              <a:uLnTx/>
              <a:uFillTx/>
              <a:latin typeface="黑体" panose="02010609060101010101" pitchFamily="49" charset="-122"/>
              <a:ea typeface="黑体" panose="02010609060101010101" pitchFamily="49" charset="-122"/>
              <a:cs typeface="新宋体" panose="02010609030101010101" charset="-122"/>
            </a:endParaRPr>
          </a:p>
          <a:p>
            <a:pPr marL="296545" marR="0" lvl="0" indent="0" algn="just" defTabSz="914400" rtl="0" fontAlgn="ctr">
              <a:lnSpc>
                <a:spcPct val="100000"/>
              </a:lnSpc>
              <a:spcBef>
                <a:spcPts val="1000"/>
              </a:spcBef>
              <a:spcAft>
                <a:spcPts val="0"/>
              </a:spcAft>
              <a:buSzPct val="100000"/>
              <a:buFont typeface="Wingdings" panose="05000000000000000000" charset="0"/>
              <a:buChar char="l"/>
              <a:defRPr/>
            </a:pPr>
            <a:r>
              <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材料三：</a:t>
            </a:r>
            <a:r>
              <a:rPr lang="zh-CN" altLang="en-US"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A军事方面，改革军队编制，陆军参考德国训练，海军参考英国海军编制；并颁布征兵令，凡年龄达20岁以上的成年男子一律须服兵役。1873年时，作战部队动员可达40万人。</a:t>
            </a:r>
            <a:endPar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endParaRPr>
          </a:p>
          <a:p>
            <a:pPr marL="296545" marR="0" lvl="0" indent="0" algn="just" defTabSz="914400" rtl="0" fontAlgn="ctr">
              <a:lnSpc>
                <a:spcPct val="100000"/>
              </a:lnSpc>
              <a:spcBef>
                <a:spcPts val="1000"/>
              </a:spcBef>
              <a:spcAft>
                <a:spcPts val="0"/>
              </a:spcAft>
              <a:buSzPct val="100000"/>
              <a:buFont typeface="Wingdings" panose="05000000000000000000" charset="0"/>
              <a:buChar char="l"/>
              <a:defRPr/>
            </a:pPr>
            <a:r>
              <a:rPr lang="zh-CN" altLang="en-US"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B明治天皇政府加强对军队的直接控制，重申军队直属天皇（皇军），还利用武士道精神控制军队，使之誓死效忠天皇，各国交际的道理只有两条：一是消灭别人，一是为他人所灭。</a:t>
            </a:r>
            <a:endPar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endParaRPr>
          </a:p>
          <a:p>
            <a:pPr marL="296545" marR="0" lvl="0" indent="0" algn="just" defTabSz="914400" rtl="0" fontAlgn="ctr">
              <a:lnSpc>
                <a:spcPct val="100000"/>
              </a:lnSpc>
              <a:spcBef>
                <a:spcPts val="1000"/>
              </a:spcBef>
              <a:spcAft>
                <a:spcPts val="0"/>
              </a:spcAft>
              <a:buSzPct val="100000"/>
              <a:buFont typeface="Wingdings" panose="05000000000000000000" charset="0"/>
              <a:buNone/>
              <a:defRPr/>
            </a:pPr>
            <a:r>
              <a:rPr lang="zh-CN" altLang="en-US"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                                                </a:t>
            </a:r>
            <a:r>
              <a:rPr lang="en-US" altLang="zh-CN"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a:t>
            </a:r>
            <a:r>
              <a:rPr lang="zh-CN" altLang="en-US"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—《日本帝国主义的兴亡》</a:t>
            </a:r>
            <a:endPar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endParaRPr>
          </a:p>
          <a:p>
            <a:pPr marL="296545" marR="0" lvl="0" indent="0" algn="just" defTabSz="914400" rtl="0" fontAlgn="ctr">
              <a:lnSpc>
                <a:spcPct val="100000"/>
              </a:lnSpc>
              <a:spcBef>
                <a:spcPts val="1000"/>
              </a:spcBef>
              <a:spcAft>
                <a:spcPts val="0"/>
              </a:spcAft>
              <a:buSzPct val="100000"/>
              <a:buFont typeface="Wingdings" panose="05000000000000000000" charset="0"/>
              <a:buChar char="l"/>
              <a:defRPr/>
            </a:pPr>
            <a:r>
              <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材料四：</a:t>
            </a:r>
            <a:r>
              <a:rPr lang="zh-CN" altLang="en-US"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教育方面，颁布教育改革法令—《学制》，发展近代资产阶级性质的义务教育，全国有8所公立大学，245所中学，53760所小学。</a:t>
            </a:r>
            <a:endPar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endParaRPr>
          </a:p>
          <a:p>
            <a:pPr marL="296545" marR="0" lvl="0" indent="0" algn="just" defTabSz="914400" rtl="0" fontAlgn="ctr">
              <a:lnSpc>
                <a:spcPct val="100000"/>
              </a:lnSpc>
              <a:spcBef>
                <a:spcPts val="1000"/>
              </a:spcBef>
              <a:spcAft>
                <a:spcPts val="0"/>
              </a:spcAft>
              <a:buSzPct val="100000"/>
              <a:buFont typeface="Wingdings" panose="05000000000000000000" charset="0"/>
              <a:buChar char="l"/>
              <a:defRPr/>
            </a:pPr>
            <a:r>
              <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材料五：</a:t>
            </a:r>
            <a:r>
              <a:rPr lang="zh-CN" altLang="en-US" sz="2000" b="1" spc="133"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rPr>
              <a:t>社会文化生活方面，提倡学习西方社会文化及习惯，翻译西方著作。历制上则停用阴历，改用太阳历计日。用西方先进文化改造日本的封建文化和落后习俗，提倡欧美生活方式。</a:t>
            </a:r>
            <a:endParaRPr kumimoji="0" lang="zh-CN" altLang="en-US" sz="2000" b="1" i="0" u="none" strike="noStrike" kern="1200" cap="none" spc="133" normalizeH="0" baseline="0" noProof="0" dirty="0">
              <a:ln>
                <a:noFill/>
              </a:ln>
              <a:solidFill>
                <a:prstClr val="black">
                  <a:lumMod val="75000"/>
                  <a:lumOff val="25000"/>
                </a:prstClr>
              </a:solidFill>
              <a:effectLst/>
              <a:uLnTx/>
              <a:uFillTx/>
              <a:latin typeface="黑体" panose="02010609060101010101" pitchFamily="49" charset="-122"/>
              <a:ea typeface="黑体" panose="02010609060101010101" pitchFamily="49" charset="-122"/>
              <a:cs typeface="新宋体" panose="02010609030101010101" charset="-122"/>
              <a:sym typeface="+mn-ea"/>
            </a:endParaRPr>
          </a:p>
        </p:txBody>
      </p:sp>
      <p:sp>
        <p:nvSpPr>
          <p:cNvPr id="3" name="矩形 2"/>
          <p:cNvSpPr/>
          <p:nvPr>
            <p:custDataLst>
              <p:tags r:id="rId4"/>
            </p:custDataLst>
          </p:nvPr>
        </p:nvSpPr>
        <p:spPr>
          <a:xfrm>
            <a:off x="479376" y="1045235"/>
            <a:ext cx="11261680" cy="583565"/>
          </a:xfrm>
          <a:prstGeom prst="rect">
            <a:avLst/>
          </a:prstGeom>
          <a:solidFill>
            <a:schemeClr val="bg1">
              <a:lumMod val="95000"/>
            </a:schemeClr>
          </a:solidFill>
          <a:ln w="12700" cmpd="sng">
            <a:solidFill>
              <a:schemeClr val="accent1">
                <a:shade val="50000"/>
              </a:schemeClr>
            </a:solidFill>
            <a:prstDash val="solid"/>
          </a:ln>
        </p:spPr>
        <p:txBody>
          <a:bodyPr wrap="square">
            <a:spAutoFit/>
          </a:bodyPr>
          <a:lstStyle/>
          <a:p>
            <a:r>
              <a:rPr lang="en-US" altLang="zh-CN" sz="3200" b="1" dirty="0" smtClean="0">
                <a:solidFill>
                  <a:schemeClr val="accent1">
                    <a:lumMod val="50000"/>
                  </a:schemeClr>
                </a:solidFill>
                <a:latin typeface="黑体" panose="02010609060101010101" pitchFamily="49" charset="-122"/>
                <a:ea typeface="黑体" panose="02010609060101010101" pitchFamily="49" charset="-122"/>
                <a:cs typeface="新宋体" panose="02010609030101010101" charset="-122"/>
                <a:sym typeface="+mn-ea"/>
              </a:rPr>
              <a:t>1.</a:t>
            </a:r>
            <a:r>
              <a:rPr lang="zh-CN" altLang="en-US" sz="3200" b="1" dirty="0" smtClean="0">
                <a:solidFill>
                  <a:schemeClr val="accent1">
                    <a:lumMod val="50000"/>
                  </a:schemeClr>
                </a:solidFill>
                <a:latin typeface="黑体" panose="02010609060101010101" pitchFamily="49" charset="-122"/>
                <a:ea typeface="黑体" panose="02010609060101010101" pitchFamily="49" charset="-122"/>
                <a:cs typeface="新宋体" panose="02010609030101010101" charset="-122"/>
                <a:sym typeface="+mn-ea"/>
              </a:rPr>
              <a:t>政治</a:t>
            </a:r>
            <a:r>
              <a:rPr lang="zh-CN" altLang="en-US" sz="3200" b="1" dirty="0" smtClean="0">
                <a:solidFill>
                  <a:schemeClr val="accent1">
                    <a:lumMod val="50000"/>
                  </a:schemeClr>
                </a:solidFill>
                <a:latin typeface="黑体" panose="02010609060101010101" pitchFamily="49" charset="-122"/>
                <a:ea typeface="黑体" panose="02010609060101010101" pitchFamily="49" charset="-122"/>
                <a:cs typeface="新宋体" panose="02010609030101010101" charset="-122"/>
                <a:sym typeface="+mn-ea"/>
              </a:rPr>
              <a:t>：</a:t>
            </a:r>
            <a:r>
              <a:rPr lang="zh-CN" altLang="en-US" sz="3200" b="1"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rPr>
              <a:t>废藩置县</a:t>
            </a:r>
            <a:r>
              <a:rPr lang="zh-CN" altLang="en-US" sz="3200" b="1" dirty="0" smtClean="0">
                <a:solidFill>
                  <a:schemeClr val="accent1">
                    <a:lumMod val="50000"/>
                  </a:schemeClr>
                </a:solidFill>
                <a:latin typeface="黑体" panose="02010609060101010101" pitchFamily="49" charset="-122"/>
                <a:ea typeface="黑体" panose="02010609060101010101" pitchFamily="49" charset="-122"/>
                <a:cs typeface="新宋体" panose="02010609030101010101" charset="-122"/>
                <a:sym typeface="+mn-ea"/>
              </a:rPr>
              <a:t>，消除等级制度，加强中央集权。</a:t>
            </a:r>
            <a:endParaRPr lang="zh-CN" altLang="en-US" sz="3200" b="1" dirty="0" smtClean="0">
              <a:solidFill>
                <a:schemeClr val="accent1">
                  <a:lumMod val="50000"/>
                </a:schemeClr>
              </a:solidFill>
              <a:latin typeface="黑体" panose="02010609060101010101" pitchFamily="49" charset="-122"/>
              <a:ea typeface="黑体" panose="02010609060101010101" pitchFamily="49" charset="-122"/>
              <a:cs typeface="新宋体" panose="02010609030101010101" charset="-122"/>
              <a:sym typeface="+mn-ea"/>
            </a:endParaRPr>
          </a:p>
        </p:txBody>
      </p:sp>
      <p:sp>
        <p:nvSpPr>
          <p:cNvPr id="16" name="文本框 15"/>
          <p:cNvSpPr txBox="1"/>
          <p:nvPr>
            <p:custDataLst>
              <p:tags r:id="rId5"/>
            </p:custDataLst>
          </p:nvPr>
        </p:nvSpPr>
        <p:spPr>
          <a:xfrm>
            <a:off x="485556" y="1776611"/>
            <a:ext cx="11282685" cy="1076325"/>
          </a:xfrm>
          <a:prstGeom prst="rect">
            <a:avLst/>
          </a:prstGeom>
          <a:solidFill>
            <a:schemeClr val="bg1">
              <a:lumMod val="95000"/>
            </a:schemeClr>
          </a:solidFill>
        </p:spPr>
        <p:style>
          <a:lnRef idx="2">
            <a:schemeClr val="accent1">
              <a:shade val="50000"/>
            </a:schemeClr>
          </a:lnRef>
          <a:fillRef idx="1">
            <a:schemeClr val="accent1"/>
          </a:fillRef>
          <a:effectRef idx="0">
            <a:schemeClr val="accent1"/>
          </a:effectRef>
          <a:fontRef idx="minor">
            <a:schemeClr val="lt1"/>
          </a:fontRef>
        </p:style>
        <p:txBody>
          <a:bodyPr wrap="square" rtlCol="0" anchor="t">
            <a:spAutoFit/>
          </a:bodyPr>
          <a:lstStyle/>
          <a:p>
            <a:r>
              <a:rPr lang="en-US" altLang="zh-CN" sz="3200" b="1" dirty="0" smtClean="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2.</a:t>
            </a:r>
            <a:r>
              <a:rPr lang="zh-CN" altLang="en-US" sz="3200" b="1" dirty="0" smtClean="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经济</a:t>
            </a:r>
            <a:r>
              <a:rPr lang="zh-CN" altLang="en-US" sz="3200" b="1" dirty="0" smtClean="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：推行地税改革，以</a:t>
            </a:r>
            <a:r>
              <a:rPr lang="zh-CN" altLang="en-US" sz="3200" b="1" dirty="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a:t>
            </a:r>
            <a:r>
              <a:rPr lang="zh-CN" altLang="en-US" sz="3200" b="1" dirty="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殖产兴业</a:t>
            </a:r>
            <a:r>
              <a:rPr lang="zh-CN" altLang="en-US" sz="3200" b="1" dirty="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”为口号 ,大力</a:t>
            </a:r>
            <a:r>
              <a:rPr lang="zh-CN" altLang="en-US" sz="3200" b="1" dirty="0" smtClean="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发展资本主义经济。</a:t>
            </a:r>
            <a:endParaRPr lang="en-US" altLang="zh-CN" sz="3200" b="1" dirty="0" smtClean="0">
              <a:gradFill>
                <a:gsLst>
                  <a:gs pos="0">
                    <a:srgbClr val="012D86"/>
                  </a:gs>
                  <a:gs pos="100000">
                    <a:srgbClr val="0E2557"/>
                  </a:gs>
                </a:gsLst>
                <a:lin scaled="0"/>
              </a:gra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endParaRPr>
          </a:p>
        </p:txBody>
      </p:sp>
      <p:sp>
        <p:nvSpPr>
          <p:cNvPr id="20" name="文本框 22534"/>
          <p:cNvSpPr txBox="1">
            <a:spLocks noChangeArrowheads="1"/>
          </p:cNvSpPr>
          <p:nvPr>
            <p:custDataLst>
              <p:tags r:id="rId6"/>
            </p:custDataLst>
          </p:nvPr>
        </p:nvSpPr>
        <p:spPr bwMode="auto">
          <a:xfrm>
            <a:off x="470584" y="2917443"/>
            <a:ext cx="11291477" cy="583565"/>
          </a:xfrm>
          <a:prstGeom prst="rect">
            <a:avLst/>
          </a:prstGeom>
          <a:solidFill>
            <a:schemeClr val="bg1">
              <a:lumMod val="95000"/>
            </a:schemeClr>
          </a:solidFill>
          <a:ln w="12700" cmpd="sng">
            <a:solidFill>
              <a:schemeClr val="accent1">
                <a:shade val="50000"/>
              </a:schemeClr>
            </a:solidFill>
            <a:prstDash val="solid"/>
            <a:miter lim="800000"/>
          </a:ln>
        </p:spPr>
        <p:txBody>
          <a:bodyPr wrap="square">
            <a:spAutoFit/>
          </a:bodyPr>
          <a:lstStyle/>
          <a:p>
            <a:pPr algn="l">
              <a:spcBef>
                <a:spcPct val="50000"/>
              </a:spcBef>
            </a:pPr>
            <a:r>
              <a:rPr lang="en-US" altLang="zh-CN" sz="3200" b="1" dirty="0" smtClean="0">
                <a:solidFill>
                  <a:srgbClr val="002060"/>
                </a:solidFill>
                <a:latin typeface="黑体" panose="02010609060101010101" pitchFamily="49" charset="-122"/>
                <a:ea typeface="黑体" panose="02010609060101010101" pitchFamily="49" charset="-122"/>
                <a:cs typeface="新宋体" panose="02010609030101010101" charset="-122"/>
              </a:rPr>
              <a:t>3.</a:t>
            </a:r>
            <a:r>
              <a:rPr lang="zh-CN" altLang="en-US" sz="3200" b="1" dirty="0" smtClean="0">
                <a:solidFill>
                  <a:srgbClr val="002060"/>
                </a:solidFill>
                <a:latin typeface="黑体" panose="02010609060101010101" pitchFamily="49" charset="-122"/>
                <a:ea typeface="黑体" panose="02010609060101010101" pitchFamily="49" charset="-122"/>
                <a:cs typeface="新宋体" panose="02010609030101010101" charset="-122"/>
              </a:rPr>
              <a:t>军事</a:t>
            </a:r>
            <a:r>
              <a:rPr lang="zh-CN" altLang="en-US" sz="3200" b="1" dirty="0">
                <a:solidFill>
                  <a:srgbClr val="002060"/>
                </a:solidFill>
                <a:latin typeface="黑体" panose="02010609060101010101" pitchFamily="49" charset="-122"/>
                <a:ea typeface="黑体" panose="02010609060101010101" pitchFamily="49" charset="-122"/>
                <a:cs typeface="新宋体" panose="02010609030101010101" charset="-122"/>
              </a:rPr>
              <a:t>：</a:t>
            </a:r>
            <a:r>
              <a:rPr lang="zh-CN" altLang="en-US" sz="3200" b="1" dirty="0" smtClean="0">
                <a:solidFill>
                  <a:srgbClr val="4472C4">
                    <a:lumMod val="50000"/>
                  </a:srgbClr>
                </a:solidFill>
                <a:latin typeface="黑体" panose="02010609060101010101" pitchFamily="49" charset="-122"/>
                <a:ea typeface="黑体" panose="02010609060101010101" pitchFamily="49" charset="-122"/>
                <a:cs typeface="新宋体" panose="02010609030101010101" charset="-122"/>
                <a:sym typeface="+mn-ea"/>
              </a:rPr>
              <a:t>实行征兵制</a:t>
            </a:r>
            <a:r>
              <a:rPr lang="en-US" altLang="zh-CN" sz="3200" b="1" dirty="0" smtClean="0">
                <a:solidFill>
                  <a:srgbClr val="4472C4">
                    <a:lumMod val="50000"/>
                  </a:srgbClr>
                </a:solidFill>
                <a:latin typeface="黑体" panose="02010609060101010101" pitchFamily="49" charset="-122"/>
                <a:ea typeface="黑体" panose="02010609060101010101" pitchFamily="49" charset="-122"/>
                <a:cs typeface="新宋体" panose="02010609030101010101" charset="-122"/>
                <a:sym typeface="+mn-ea"/>
              </a:rPr>
              <a:t>,</a:t>
            </a:r>
            <a:r>
              <a:rPr lang="zh-CN" altLang="en-US" sz="3200" b="1" dirty="0" smtClean="0">
                <a:solidFill>
                  <a:srgbClr val="4472C4">
                    <a:lumMod val="50000"/>
                  </a:srgbClr>
                </a:solidFill>
                <a:latin typeface="黑体" panose="02010609060101010101" pitchFamily="49" charset="-122"/>
                <a:ea typeface="黑体" panose="02010609060101010101" pitchFamily="49" charset="-122"/>
                <a:cs typeface="新宋体" panose="02010609030101010101" charset="-122"/>
                <a:sym typeface="+mn-ea"/>
              </a:rPr>
              <a:t>建立</a:t>
            </a:r>
            <a:r>
              <a:rPr lang="zh-CN" altLang="en-US" sz="3200" b="1"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rPr>
              <a:t>新式军队</a:t>
            </a:r>
            <a:endParaRPr lang="zh-CN" altLang="en-US" sz="3200" b="1"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endParaRPr>
          </a:p>
        </p:txBody>
      </p:sp>
      <p:sp>
        <p:nvSpPr>
          <p:cNvPr id="18" name="矩形 17"/>
          <p:cNvSpPr/>
          <p:nvPr>
            <p:custDataLst>
              <p:tags r:id="rId7"/>
            </p:custDataLst>
          </p:nvPr>
        </p:nvSpPr>
        <p:spPr>
          <a:xfrm>
            <a:off x="523012" y="5013176"/>
            <a:ext cx="11282685" cy="583565"/>
          </a:xfrm>
          <a:prstGeom prst="rect">
            <a:avLst/>
          </a:prstGeom>
          <a:solidFill>
            <a:schemeClr val="bg1">
              <a:lumMod val="95000"/>
            </a:schemeClr>
          </a:solidFill>
        </p:spPr>
        <p:style>
          <a:lnRef idx="1">
            <a:schemeClr val="accent4"/>
          </a:lnRef>
          <a:fillRef idx="3">
            <a:schemeClr val="accent4"/>
          </a:fillRef>
          <a:effectRef idx="2">
            <a:schemeClr val="accent4"/>
          </a:effectRef>
          <a:fontRef idx="minor">
            <a:schemeClr val="lt1"/>
          </a:fontRef>
        </p:style>
        <p:txBody>
          <a:bodyPr wrap="square">
            <a:spAutoFit/>
          </a:bodyPr>
          <a:lstStyle/>
          <a:p>
            <a:pPr algn="l"/>
            <a:r>
              <a:rPr lang="en-US" altLang="zh-CN" sz="3200" b="1" dirty="0" smtClean="0">
                <a:solidFill>
                  <a:srgbClr val="002060"/>
                </a:solidFill>
                <a:latin typeface="黑体" panose="02010609060101010101" pitchFamily="49" charset="-122"/>
                <a:ea typeface="黑体" panose="02010609060101010101" pitchFamily="49" charset="-122"/>
                <a:cs typeface="新宋体" panose="02010609030101010101" charset="-122"/>
              </a:rPr>
              <a:t>4.</a:t>
            </a:r>
            <a:r>
              <a:rPr lang="zh-CN" altLang="en-US" sz="3200" b="1" dirty="0" smtClean="0">
                <a:solidFill>
                  <a:srgbClr val="002060"/>
                </a:solidFill>
                <a:latin typeface="黑体" panose="02010609060101010101" pitchFamily="49" charset="-122"/>
                <a:ea typeface="黑体" panose="02010609060101010101" pitchFamily="49" charset="-122"/>
                <a:cs typeface="新宋体" panose="02010609030101010101" charset="-122"/>
              </a:rPr>
              <a:t>文化教育</a:t>
            </a:r>
            <a:r>
              <a:rPr lang="zh-CN" altLang="en-US" sz="3200" b="1" dirty="0" smtClean="0">
                <a:solidFill>
                  <a:srgbClr val="002060"/>
                </a:solidFill>
                <a:latin typeface="黑体" panose="02010609060101010101" pitchFamily="49" charset="-122"/>
                <a:ea typeface="黑体" panose="02010609060101010101" pitchFamily="49" charset="-122"/>
                <a:cs typeface="新宋体" panose="02010609030101010101" charset="-122"/>
              </a:rPr>
              <a:t>：兴办教育，发展近代教育</a:t>
            </a:r>
            <a:endParaRPr lang="zh-CN" altLang="en-US" sz="3200" b="1" dirty="0" smtClean="0">
              <a:solidFill>
                <a:srgbClr val="002060"/>
              </a:solidFill>
              <a:latin typeface="黑体" panose="02010609060101010101" pitchFamily="49" charset="-122"/>
              <a:ea typeface="黑体" panose="02010609060101010101" pitchFamily="49" charset="-122"/>
              <a:cs typeface="新宋体" panose="02010609030101010101" charset="-122"/>
            </a:endParaRPr>
          </a:p>
        </p:txBody>
      </p:sp>
      <p:sp>
        <p:nvSpPr>
          <p:cNvPr id="19" name="矩形 18"/>
          <p:cNvSpPr/>
          <p:nvPr>
            <p:custDataLst>
              <p:tags r:id="rId8"/>
            </p:custDataLst>
          </p:nvPr>
        </p:nvSpPr>
        <p:spPr>
          <a:xfrm>
            <a:off x="515971" y="5733256"/>
            <a:ext cx="11252270" cy="583565"/>
          </a:xfrm>
          <a:prstGeom prst="rect">
            <a:avLst/>
          </a:prstGeom>
          <a:solidFill>
            <a:schemeClr val="bg1">
              <a:lumMod val="95000"/>
            </a:schemeClr>
          </a:solidFill>
          <a:ln w="12700" cmpd="sng">
            <a:solidFill>
              <a:schemeClr val="accent1">
                <a:shade val="50000"/>
              </a:schemeClr>
            </a:solidFill>
            <a:prstDash val="solid"/>
          </a:ln>
        </p:spPr>
        <p:txBody>
          <a:bodyPr wrap="square">
            <a:spAutoFit/>
          </a:bodyPr>
          <a:lstStyle/>
          <a:p>
            <a:pPr algn="l"/>
            <a:r>
              <a:rPr lang="en-US" altLang="zh-CN" sz="3200" b="1" dirty="0" smtClean="0">
                <a:solidFill>
                  <a:srgbClr val="002060"/>
                </a:solidFill>
                <a:latin typeface="黑体" panose="02010609060101010101" pitchFamily="49" charset="-122"/>
                <a:ea typeface="黑体" panose="02010609060101010101" pitchFamily="49" charset="-122"/>
                <a:cs typeface="新宋体" panose="02010609030101010101" charset="-122"/>
                <a:sym typeface="+mn-ea"/>
              </a:rPr>
              <a:t>5.</a:t>
            </a:r>
            <a:r>
              <a:rPr lang="zh-CN" altLang="en-US" sz="3200" b="1" dirty="0" smtClean="0">
                <a:solidFill>
                  <a:srgbClr val="002060"/>
                </a:solidFill>
                <a:latin typeface="黑体" panose="02010609060101010101" pitchFamily="49" charset="-122"/>
                <a:ea typeface="黑体" panose="02010609060101010101" pitchFamily="49" charset="-122"/>
                <a:cs typeface="新宋体" panose="02010609030101010101" charset="-122"/>
                <a:sym typeface="+mn-ea"/>
              </a:rPr>
              <a:t>社会生活</a:t>
            </a:r>
            <a:r>
              <a:rPr lang="zh-CN" altLang="en-US" sz="3200" b="1" dirty="0" smtClean="0">
                <a:solidFill>
                  <a:srgbClr val="002060"/>
                </a:solidFill>
                <a:latin typeface="黑体" panose="02010609060101010101" pitchFamily="49" charset="-122"/>
                <a:ea typeface="黑体" panose="02010609060101010101" pitchFamily="49" charset="-122"/>
                <a:cs typeface="新宋体" panose="02010609030101010101" charset="-122"/>
                <a:sym typeface="+mn-ea"/>
              </a:rPr>
              <a:t>：学习西方，革除旧习，</a:t>
            </a:r>
            <a:r>
              <a:rPr lang="zh-CN" altLang="en-US" sz="3200" b="1"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rPr>
              <a:t>文明开化</a:t>
            </a:r>
            <a:endParaRPr lang="zh-CN" altLang="en-US" sz="3200" b="1" spc="600"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endParaRPr>
          </a:p>
        </p:txBody>
      </p:sp>
      <p:sp>
        <p:nvSpPr>
          <p:cNvPr id="10" name="Text Box 5"/>
          <p:cNvSpPr txBox="1"/>
          <p:nvPr>
            <p:custDataLst>
              <p:tags r:id="rId9"/>
            </p:custDataLst>
          </p:nvPr>
        </p:nvSpPr>
        <p:spPr>
          <a:xfrm>
            <a:off x="470583" y="3501008"/>
            <a:ext cx="11297657" cy="1384995"/>
          </a:xfrm>
          <a:prstGeom prst="rect">
            <a:avLst/>
          </a:prstGeom>
          <a:solidFill>
            <a:schemeClr val="accent4">
              <a:lumMod val="20000"/>
              <a:lumOff val="80000"/>
            </a:schemeClr>
          </a:solidFill>
          <a:ln w="28575" cap="flat" cmpd="sng">
            <a:noFill/>
            <a:prstDash val="dash"/>
            <a:miter/>
            <a:headEnd type="none" w="med" len="med"/>
            <a:tailEnd type="none" w="med" len="med"/>
          </a:ln>
        </p:spPr>
        <p:txBody>
          <a:bodyPr wrap="square" anchor="t">
            <a:spAutoFit/>
          </a:bodyPr>
          <a:lstStyle/>
          <a:p>
            <a:pPr algn="just">
              <a:lnSpc>
                <a:spcPct val="150000"/>
              </a:lnSpc>
            </a:pPr>
            <a:r>
              <a:rPr lang="zh-CN" altLang="en-US" sz="2800" b="1" dirty="0">
                <a:solidFill>
                  <a:srgbClr val="FF0000"/>
                </a:solidFill>
                <a:latin typeface="黑体" panose="02010609060101010101" pitchFamily="49" charset="-122"/>
                <a:ea typeface="黑体" panose="02010609060101010101" pitchFamily="49" charset="-122"/>
              </a:rPr>
              <a:t>殖产兴业</a:t>
            </a:r>
            <a:r>
              <a:rPr lang="zh-CN" altLang="en-US" sz="2800" b="1" dirty="0">
                <a:latin typeface="黑体" panose="02010609060101010101" pitchFamily="49" charset="-122"/>
                <a:ea typeface="黑体" panose="02010609060101010101" pitchFamily="49" charset="-122"/>
              </a:rPr>
              <a:t>：就是运用</a:t>
            </a:r>
            <a:r>
              <a:rPr lang="zh-CN" altLang="en-US" sz="2800" b="1" dirty="0">
                <a:solidFill>
                  <a:srgbClr val="FF0000"/>
                </a:solidFill>
                <a:latin typeface="黑体" panose="02010609060101010101" pitchFamily="49" charset="-122"/>
                <a:ea typeface="黑体" panose="02010609060101010101" pitchFamily="49" charset="-122"/>
              </a:rPr>
              <a:t>国家政权</a:t>
            </a:r>
            <a:r>
              <a:rPr lang="zh-CN" altLang="en-US" sz="2800" b="1" dirty="0">
                <a:latin typeface="黑体" panose="02010609060101010101" pitchFamily="49" charset="-122"/>
                <a:ea typeface="黑体" panose="02010609060101010101" pitchFamily="49" charset="-122"/>
              </a:rPr>
              <a:t>的力量，以各种政策为杠杆，以</a:t>
            </a:r>
            <a:r>
              <a:rPr lang="zh-CN" altLang="en-US" sz="2800" b="1" dirty="0">
                <a:solidFill>
                  <a:srgbClr val="FF0000"/>
                </a:solidFill>
                <a:latin typeface="黑体" panose="02010609060101010101" pitchFamily="49" charset="-122"/>
                <a:ea typeface="黑体" panose="02010609060101010101" pitchFamily="49" charset="-122"/>
              </a:rPr>
              <a:t>国营军工企业</a:t>
            </a:r>
            <a:r>
              <a:rPr lang="zh-CN" altLang="en-US" sz="2800" b="1" dirty="0">
                <a:latin typeface="黑体" panose="02010609060101010101" pitchFamily="49" charset="-122"/>
                <a:ea typeface="黑体" panose="02010609060101010101" pitchFamily="49" charset="-122"/>
              </a:rPr>
              <a:t>为主导，移植西方的样板企业，大力扶持日本</a:t>
            </a:r>
            <a:r>
              <a:rPr lang="zh-CN" altLang="en-US" sz="2800" b="1" dirty="0">
                <a:solidFill>
                  <a:srgbClr val="FF0000"/>
                </a:solidFill>
                <a:latin typeface="黑体" panose="02010609060101010101" pitchFamily="49" charset="-122"/>
                <a:ea typeface="黑体" panose="02010609060101010101" pitchFamily="49" charset="-122"/>
              </a:rPr>
              <a:t>资本主义</a:t>
            </a:r>
            <a:r>
              <a:rPr lang="zh-CN" altLang="en-US" sz="2800" b="1" dirty="0">
                <a:latin typeface="黑体" panose="02010609060101010101" pitchFamily="49" charset="-122"/>
                <a:ea typeface="黑体" panose="02010609060101010101" pitchFamily="49" charset="-122"/>
              </a:rPr>
              <a:t>的成长。</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blinds(horizontal)">
                                      <p:cBhvr>
                                        <p:cTn id="15" dur="5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xit" presetSubtype="4" fill="hold" grpId="1" nodeType="clickEffect">
                                  <p:stCondLst>
                                    <p:cond delay="0"/>
                                  </p:stCondLst>
                                  <p:childTnLst>
                                    <p:anim calcmode="lin" valueType="num">
                                      <p:cBhvr additive="base">
                                        <p:cTn id="19" dur="500"/>
                                        <p:tgtEl>
                                          <p:spTgt spid="10"/>
                                        </p:tgtEl>
                                        <p:attrNameLst>
                                          <p:attrName>ppt_x</p:attrName>
                                        </p:attrNameLst>
                                      </p:cBhvr>
                                      <p:tavLst>
                                        <p:tav tm="0">
                                          <p:val>
                                            <p:strVal val="ppt_x"/>
                                          </p:val>
                                        </p:tav>
                                        <p:tav tm="100000">
                                          <p:val>
                                            <p:strVal val="ppt_x"/>
                                          </p:val>
                                        </p:tav>
                                      </p:tavLst>
                                    </p:anim>
                                    <p:anim calcmode="lin" valueType="num">
                                      <p:cBhvr additive="base">
                                        <p:cTn id="20" dur="500"/>
                                        <p:tgtEl>
                                          <p:spTgt spid="10"/>
                                        </p:tgtEl>
                                        <p:attrNameLst>
                                          <p:attrName>ppt_y</p:attrName>
                                        </p:attrNameLst>
                                      </p:cBhvr>
                                      <p:tavLst>
                                        <p:tav tm="0">
                                          <p:val>
                                            <p:strVal val="ppt_y"/>
                                          </p:val>
                                        </p:tav>
                                        <p:tav tm="100000">
                                          <p:val>
                                            <p:strVal val="1+ppt_h/2"/>
                                          </p:val>
                                        </p:tav>
                                      </p:tavLst>
                                    </p:anim>
                                    <p:set>
                                      <p:cBhvr>
                                        <p:cTn id="21" dur="1" fill="hold">
                                          <p:stCondLst>
                                            <p:cond delay="499"/>
                                          </p:stCondLst>
                                        </p:cTn>
                                        <p:tgtEl>
                                          <p:spTgt spid="10"/>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grpId="0" nodeType="clickEffect">
                                  <p:stCondLst>
                                    <p:cond delay="0"/>
                                  </p:stCondLst>
                                  <p:childTnLst>
                                    <p:set>
                                      <p:cBhvr>
                                        <p:cTn id="25" dur="1" fill="hold">
                                          <p:stCondLst>
                                            <p:cond delay="0"/>
                                          </p:stCondLst>
                                        </p:cTn>
                                        <p:tgtEl>
                                          <p:spTgt spid="20"/>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8"/>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16" grpId="0" bldLvl="0" animBg="1"/>
      <p:bldP spid="20" grpId="0" bldLvl="0" animBg="1"/>
      <p:bldP spid="18" grpId="0" bldLvl="0" animBg="1"/>
      <p:bldP spid="19" grpId="0" bldLvl="0" animBg="1"/>
      <p:bldP spid="10" grpId="0" bldLvl="0" animBg="1"/>
      <p:bldP spid="10" grpId="1"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4" name="组合 23"/>
          <p:cNvGrpSpPr/>
          <p:nvPr/>
        </p:nvGrpSpPr>
        <p:grpSpPr>
          <a:xfrm>
            <a:off x="4800014" y="3687445"/>
            <a:ext cx="6912610" cy="2668905"/>
            <a:chOff x="8014" y="5204"/>
            <a:chExt cx="10165" cy="5124"/>
          </a:xfrm>
        </p:grpSpPr>
        <p:pic>
          <p:nvPicPr>
            <p:cNvPr id="18" name="图片 17"/>
            <p:cNvPicPr>
              <a:picLocks noChangeAspect="1"/>
            </p:cNvPicPr>
            <p:nvPr>
              <p:custDataLst>
                <p:tags r:id="rId2"/>
              </p:custDataLst>
            </p:nvPr>
          </p:nvPicPr>
          <p:blipFill>
            <a:blip r:embed="rId3" cstate="print"/>
            <a:stretch>
              <a:fillRect/>
            </a:stretch>
          </p:blipFill>
          <p:spPr>
            <a:xfrm>
              <a:off x="8014" y="5204"/>
              <a:ext cx="5211" cy="5125"/>
            </a:xfrm>
            <a:prstGeom prst="rect">
              <a:avLst/>
            </a:prstGeom>
            <a:ln w="28575">
              <a:solidFill>
                <a:srgbClr val="FF0000"/>
              </a:solidFill>
            </a:ln>
          </p:spPr>
        </p:pic>
        <p:pic>
          <p:nvPicPr>
            <p:cNvPr id="20" name="图片 19" descr="timg (1)"/>
            <p:cNvPicPr>
              <a:picLocks noChangeAspect="1"/>
            </p:cNvPicPr>
            <p:nvPr>
              <p:custDataLst>
                <p:tags r:id="rId4"/>
              </p:custDataLst>
            </p:nvPr>
          </p:nvPicPr>
          <p:blipFill>
            <a:blip r:embed="rId5" cstate="print"/>
            <a:stretch>
              <a:fillRect/>
            </a:stretch>
          </p:blipFill>
          <p:spPr>
            <a:xfrm>
              <a:off x="13225" y="5204"/>
              <a:ext cx="4954" cy="5125"/>
            </a:xfrm>
            <a:prstGeom prst="rect">
              <a:avLst/>
            </a:prstGeom>
            <a:ln w="28575">
              <a:solidFill>
                <a:srgbClr val="FF0000"/>
              </a:solidFill>
            </a:ln>
          </p:spPr>
        </p:pic>
      </p:grpSp>
      <p:pic>
        <p:nvPicPr>
          <p:cNvPr id="2" name="Picture 2" descr="沟通从“新”开始－《初中历史教学模式探索及教学案例分析》远程教研记"/>
          <p:cNvPicPr>
            <a:picLocks noChangeAspect="1" noChangeArrowheads="1"/>
          </p:cNvPicPr>
          <p:nvPr>
            <p:custDataLst>
              <p:tags r:id="rId6"/>
            </p:custDataLst>
          </p:nvPr>
        </p:nvPicPr>
        <p:blipFill>
          <a:blip r:embed="rId7" cstate="print"/>
          <a:srcRect/>
          <a:stretch>
            <a:fillRect/>
          </a:stretch>
        </p:blipFill>
        <p:spPr bwMode="auto">
          <a:xfrm>
            <a:off x="491575" y="1044669"/>
            <a:ext cx="3521075" cy="2553335"/>
          </a:xfrm>
          <a:prstGeom prst="rect">
            <a:avLst/>
          </a:prstGeom>
          <a:noFill/>
          <a:ln w="9525">
            <a:noFill/>
            <a:miter lim="800000"/>
            <a:headEnd/>
            <a:tailEnd/>
          </a:ln>
        </p:spPr>
      </p:pic>
      <p:grpSp>
        <p:nvGrpSpPr>
          <p:cNvPr id="19" name="组合 18"/>
          <p:cNvGrpSpPr/>
          <p:nvPr/>
        </p:nvGrpSpPr>
        <p:grpSpPr>
          <a:xfrm>
            <a:off x="4202430" y="1083278"/>
            <a:ext cx="4702175" cy="2547909"/>
            <a:chOff x="5616487" y="4361991"/>
            <a:chExt cx="5497195" cy="2654755"/>
          </a:xfrm>
        </p:grpSpPr>
        <p:graphicFrame>
          <p:nvGraphicFramePr>
            <p:cNvPr id="7" name="图表 6"/>
            <p:cNvGraphicFramePr/>
            <p:nvPr>
              <p:custDataLst>
                <p:tags r:id="rId8"/>
              </p:custDataLst>
            </p:nvPr>
          </p:nvGraphicFramePr>
          <p:xfrm>
            <a:off x="5616487" y="4361991"/>
            <a:ext cx="5497195" cy="2578194"/>
          </p:xfrm>
          <a:graphic>
            <a:graphicData uri="http://schemas.openxmlformats.org/drawingml/2006/chart">
              <c:chart xmlns:c="http://schemas.openxmlformats.org/drawingml/2006/chart" xmlns:r="http://schemas.openxmlformats.org/officeDocument/2006/relationships" r:id="rId1"/>
            </a:graphicData>
          </a:graphic>
        </p:graphicFrame>
        <p:sp>
          <p:nvSpPr>
            <p:cNvPr id="14" name="文本框 12"/>
            <p:cNvSpPr txBox="1"/>
            <p:nvPr>
              <p:custDataLst>
                <p:tags r:id="rId9"/>
              </p:custDataLst>
            </p:nvPr>
          </p:nvSpPr>
          <p:spPr>
            <a:xfrm>
              <a:off x="8865070" y="6336081"/>
              <a:ext cx="455765" cy="672215"/>
            </a:xfrm>
            <a:prstGeom prst="rect">
              <a:avLst/>
            </a:prstGeom>
            <a:solidFill>
              <a:schemeClr val="accent1"/>
            </a:solidFill>
          </p:spPr>
          <p:txBody>
            <a:bodyPr wrap="square" rtlCol="0">
              <a:spAutoFit/>
              <a:scene3d>
                <a:camera prst="orthographicFront"/>
                <a:lightRig rig="threePt" dir="t"/>
              </a:scene3d>
            </a:bodyPr>
            <a:lstStyle/>
            <a:p>
              <a:r>
                <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rPr>
                <a:t>美国</a:t>
              </a:r>
              <a:endPar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endParaRPr>
            </a:p>
          </p:txBody>
        </p:sp>
        <p:sp>
          <p:nvSpPr>
            <p:cNvPr id="15" name="文本框 15"/>
            <p:cNvSpPr txBox="1"/>
            <p:nvPr>
              <p:custDataLst>
                <p:tags r:id="rId10"/>
              </p:custDataLst>
            </p:nvPr>
          </p:nvSpPr>
          <p:spPr>
            <a:xfrm>
              <a:off x="10103146" y="6344531"/>
              <a:ext cx="407890" cy="672215"/>
            </a:xfrm>
            <a:prstGeom prst="rect">
              <a:avLst/>
            </a:prstGeom>
            <a:solidFill>
              <a:schemeClr val="accent1"/>
            </a:solidFill>
          </p:spPr>
          <p:txBody>
            <a:bodyPr wrap="square" rtlCol="0">
              <a:spAutoFit/>
              <a:scene3d>
                <a:camera prst="orthographicFront"/>
                <a:lightRig rig="threePt" dir="t"/>
              </a:scene3d>
            </a:bodyPr>
            <a:lstStyle/>
            <a:p>
              <a:r>
                <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rPr>
                <a:t>日本</a:t>
              </a:r>
              <a:endPar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endParaRPr>
            </a:p>
          </p:txBody>
        </p:sp>
        <p:sp>
          <p:nvSpPr>
            <p:cNvPr id="16" name="文本框 16"/>
            <p:cNvSpPr txBox="1"/>
            <p:nvPr>
              <p:custDataLst>
                <p:tags r:id="rId11"/>
              </p:custDataLst>
            </p:nvPr>
          </p:nvSpPr>
          <p:spPr>
            <a:xfrm>
              <a:off x="7577664" y="6336081"/>
              <a:ext cx="505096" cy="672215"/>
            </a:xfrm>
            <a:prstGeom prst="rect">
              <a:avLst/>
            </a:prstGeom>
            <a:solidFill>
              <a:schemeClr val="accent1"/>
            </a:solidFill>
          </p:spPr>
          <p:txBody>
            <a:bodyPr wrap="square" rtlCol="0">
              <a:spAutoFit/>
              <a:scene3d>
                <a:camera prst="orthographicFront"/>
                <a:lightRig rig="threePt" dir="t"/>
              </a:scene3d>
            </a:bodyPr>
            <a:lstStyle/>
            <a:p>
              <a:r>
                <a:rPr lang="zh-CN" altLang="en-US" b="1" dirty="0" smtClean="0">
                  <a:solidFill>
                    <a:schemeClr val="bg1"/>
                  </a:solidFill>
                  <a:effectLst>
                    <a:outerShdw blurRad="38100" dist="19050" dir="2700000" algn="tl" rotWithShape="0">
                      <a:schemeClr val="dk1">
                        <a:alpha val="40000"/>
                      </a:schemeClr>
                    </a:outerShdw>
                  </a:effectLst>
                  <a:ea typeface="黑体" panose="02010609060101010101" pitchFamily="49" charset="-122"/>
                </a:rPr>
                <a:t>德国</a:t>
              </a:r>
              <a:endPar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endParaRPr>
            </a:p>
          </p:txBody>
        </p:sp>
        <p:sp>
          <p:nvSpPr>
            <p:cNvPr id="17" name="文本框 17"/>
            <p:cNvSpPr txBox="1"/>
            <p:nvPr>
              <p:custDataLst>
                <p:tags r:id="rId12"/>
              </p:custDataLst>
            </p:nvPr>
          </p:nvSpPr>
          <p:spPr>
            <a:xfrm>
              <a:off x="6344718" y="6336081"/>
              <a:ext cx="535793" cy="672215"/>
            </a:xfrm>
            <a:prstGeom prst="rect">
              <a:avLst/>
            </a:prstGeom>
            <a:solidFill>
              <a:schemeClr val="accent1"/>
            </a:solidFill>
          </p:spPr>
          <p:txBody>
            <a:bodyPr wrap="square" rtlCol="0">
              <a:spAutoFit/>
              <a:scene3d>
                <a:camera prst="orthographicFront"/>
                <a:lightRig rig="threePt" dir="t"/>
              </a:scene3d>
            </a:bodyPr>
            <a:lstStyle/>
            <a:p>
              <a:r>
                <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rPr>
                <a:t>英国</a:t>
              </a:r>
              <a:endParaRPr lang="zh-CN" altLang="en-US" b="1" dirty="0">
                <a:solidFill>
                  <a:schemeClr val="bg1"/>
                </a:solidFill>
                <a:effectLst>
                  <a:outerShdw blurRad="38100" dist="19050" dir="2700000" algn="tl" rotWithShape="0">
                    <a:schemeClr val="dk1">
                      <a:alpha val="40000"/>
                    </a:schemeClr>
                  </a:outerShdw>
                </a:effectLst>
                <a:ea typeface="黑体" panose="02010609060101010101" pitchFamily="49" charset="-122"/>
              </a:endParaRPr>
            </a:p>
          </p:txBody>
        </p:sp>
      </p:grpSp>
      <p:pic>
        <p:nvPicPr>
          <p:cNvPr id="11" name="Picture 9">
            <a:hlinkClick r:id="rId13" action="ppaction://hlinksldjump" highlightClick="1"/>
          </p:cNvPr>
          <p:cNvPicPr>
            <a:picLocks noChangeAspect="1" noChangeArrowheads="1"/>
          </p:cNvPicPr>
          <p:nvPr>
            <p:custDataLst>
              <p:tags r:id="rId14"/>
            </p:custDataLst>
          </p:nvPr>
        </p:nvPicPr>
        <p:blipFill>
          <a:blip r:embed="rId15" cstate="print">
            <a:extLst>
              <a:ext uri="{BEBA8EAE-BF5A-486C-A8C5-ECC9F3942E4B}">
                <a14:imgProps xmlns:a14="http://schemas.microsoft.com/office/drawing/2010/main">
                  <a14:imgLayer r:embed="rId16">
                    <a14:imgEffect>
                      <a14:colorTemperature colorTemp="8800"/>
                    </a14:imgEffect>
                    <a14:imgEffect>
                      <a14:saturation sat="200000"/>
                    </a14:imgEffect>
                  </a14:imgLayer>
                </a14:imgProps>
              </a:ext>
            </a:extLst>
          </a:blip>
          <a:srcRect/>
          <a:stretch>
            <a:fillRect/>
          </a:stretch>
        </p:blipFill>
        <p:spPr bwMode="auto">
          <a:xfrm>
            <a:off x="477519" y="3687445"/>
            <a:ext cx="4106313" cy="2677795"/>
          </a:xfrm>
          <a:prstGeom prst="rect">
            <a:avLst/>
          </a:prstGeom>
          <a:ln>
            <a:solidFill>
              <a:schemeClr val="tx1">
                <a:lumMod val="75000"/>
                <a:lumOff val="25000"/>
              </a:schemeClr>
            </a:solidFill>
          </a:ln>
          <a:effectLst>
            <a:outerShdw blurRad="292100" dist="139700" dir="2700000" algn="tl" rotWithShape="0">
              <a:srgbClr val="333333">
                <a:alpha val="65000"/>
              </a:srgbClr>
            </a:outerShdw>
          </a:effectLst>
        </p:spPr>
      </p:pic>
      <p:pic>
        <p:nvPicPr>
          <p:cNvPr id="25" name="图片 24" descr="timg (1)"/>
          <p:cNvPicPr>
            <a:picLocks noChangeAspect="1"/>
          </p:cNvPicPr>
          <p:nvPr>
            <p:custDataLst>
              <p:tags r:id="rId17"/>
            </p:custDataLst>
          </p:nvPr>
        </p:nvPicPr>
        <p:blipFill>
          <a:blip r:embed="rId18"/>
          <a:stretch>
            <a:fillRect/>
          </a:stretch>
        </p:blipFill>
        <p:spPr>
          <a:xfrm>
            <a:off x="8904605" y="1044668"/>
            <a:ext cx="2808019" cy="2553335"/>
          </a:xfrm>
          <a:prstGeom prst="rect">
            <a:avLst/>
          </a:prstGeom>
        </p:spPr>
      </p:pic>
      <p:grpSp>
        <p:nvGrpSpPr>
          <p:cNvPr id="27" name="组合 26"/>
          <p:cNvGrpSpPr/>
          <p:nvPr/>
        </p:nvGrpSpPr>
        <p:grpSpPr>
          <a:xfrm>
            <a:off x="3393222" y="118258"/>
            <a:ext cx="6633210" cy="640080"/>
            <a:chOff x="1403100" y="279929"/>
            <a:chExt cx="6633916" cy="639860"/>
          </a:xfrm>
          <a:solidFill>
            <a:schemeClr val="accent5">
              <a:lumMod val="20000"/>
              <a:lumOff val="80000"/>
            </a:schemeClr>
          </a:solidFill>
        </p:grpSpPr>
        <p:sp>
          <p:nvSpPr>
            <p:cNvPr id="28" name="圆角矩形 27"/>
            <p:cNvSpPr/>
            <p:nvPr>
              <p:custDataLst>
                <p:tags r:id="rId19"/>
              </p:custDataLst>
            </p:nvPr>
          </p:nvSpPr>
          <p:spPr>
            <a:xfrm>
              <a:off x="1403100" y="279929"/>
              <a:ext cx="6633916" cy="6398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29" name="TextBox 23"/>
            <p:cNvSpPr txBox="1"/>
            <p:nvPr>
              <p:custDataLst>
                <p:tags r:id="rId20"/>
              </p:custDataLst>
            </p:nvPr>
          </p:nvSpPr>
          <p:spPr>
            <a:xfrm>
              <a:off x="1873685" y="299841"/>
              <a:ext cx="5692746" cy="561602"/>
            </a:xfrm>
            <a:prstGeom prst="rect">
              <a:avLst/>
            </a:prstGeom>
            <a:grpFill/>
            <a:ln w="9525">
              <a:noFill/>
            </a:ln>
          </p:spPr>
          <p:txBody>
            <a:bodyPr wrap="none">
              <a:no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开药方</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的措施</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8435" name="表格 18434"/>
          <p:cNvGraphicFramePr/>
          <p:nvPr>
            <p:custDataLst>
              <p:tags r:id="rId1"/>
            </p:custDataLst>
          </p:nvPr>
        </p:nvGraphicFramePr>
        <p:xfrm>
          <a:off x="416160" y="988695"/>
          <a:ext cx="11400457" cy="5392633"/>
        </p:xfrm>
        <a:graphic>
          <a:graphicData uri="http://schemas.openxmlformats.org/drawingml/2006/table">
            <a:tbl>
              <a:tblPr/>
              <a:tblGrid>
                <a:gridCol w="1800200"/>
                <a:gridCol w="5029527"/>
                <a:gridCol w="4570730"/>
              </a:tblGrid>
              <a:tr h="656590">
                <a:tc>
                  <a:txBody>
                    <a:bodyPr/>
                    <a:lstStyle/>
                    <a:p>
                      <a:pPr lvl="0" indent="0" algn="ctr" fontAlgn="auto">
                        <a:spcBef>
                          <a:spcPct val="0"/>
                        </a:spcBef>
                        <a:buNone/>
                      </a:pPr>
                      <a:r>
                        <a:rPr lang="zh-CN" altLang="en-US" sz="2400" b="1" dirty="0" smtClean="0">
                          <a:latin typeface="黑体" panose="02010609060101010101" pitchFamily="49" charset="-122"/>
                          <a:ea typeface="黑体" panose="02010609060101010101" pitchFamily="49" charset="-122"/>
                          <a:cs typeface="新宋体" panose="02010609030101010101" charset="-122"/>
                        </a:rPr>
                        <a:t>项目</a:t>
                      </a:r>
                      <a:endParaRPr lang="zh-CN" altLang="en-US" sz="2400" b="1" dirty="0">
                        <a:latin typeface="黑体" panose="02010609060101010101" pitchFamily="49" charset="-122"/>
                        <a:ea typeface="黑体" panose="02010609060101010101" pitchFamily="49" charset="-122"/>
                        <a:cs typeface="新宋体" panose="02010609030101010101" charset="-122"/>
                      </a:endParaRPr>
                    </a:p>
                  </a:txBody>
                  <a:tcPr marL="121920" marR="121920"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r>
                        <a:rPr lang="zh-CN" altLang="en-US" sz="2800" b="1" dirty="0" smtClean="0">
                          <a:solidFill>
                            <a:srgbClr val="FF3300"/>
                          </a:solidFill>
                          <a:latin typeface="黑体" panose="02010609060101010101" pitchFamily="49" charset="-122"/>
                          <a:ea typeface="黑体" panose="02010609060101010101" pitchFamily="49" charset="-122"/>
                          <a:cs typeface="新宋体" panose="02010609030101010101" charset="-122"/>
                        </a:rPr>
                        <a:t>内     </a:t>
                      </a:r>
                      <a:r>
                        <a:rPr lang="zh-CN" altLang="en-US" sz="2800" b="1" dirty="0">
                          <a:solidFill>
                            <a:srgbClr val="FF3300"/>
                          </a:solidFill>
                          <a:latin typeface="黑体" panose="02010609060101010101" pitchFamily="49" charset="-122"/>
                          <a:ea typeface="黑体" panose="02010609060101010101" pitchFamily="49" charset="-122"/>
                          <a:cs typeface="新宋体" panose="02010609030101010101" charset="-122"/>
                        </a:rPr>
                        <a:t>容</a:t>
                      </a:r>
                      <a:endParaRPr lang="zh-CN" altLang="en-US" sz="2800" b="1" dirty="0">
                        <a:solidFill>
                          <a:srgbClr val="FF3300"/>
                        </a:solidFill>
                        <a:latin typeface="黑体" panose="02010609060101010101" pitchFamily="49" charset="-122"/>
                        <a:ea typeface="黑体" panose="02010609060101010101" pitchFamily="49" charset="-122"/>
                        <a:cs typeface="新宋体" panose="02010609030101010101" charset="-122"/>
                      </a:endParaRPr>
                    </a:p>
                  </a:txBody>
                  <a:tcPr marL="121920" marR="12192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r>
                        <a:rPr lang="zh-CN" altLang="en-US" sz="2800" b="1" dirty="0" smtClean="0">
                          <a:solidFill>
                            <a:srgbClr val="FF3300"/>
                          </a:solidFill>
                          <a:latin typeface="黑体" panose="02010609060101010101" pitchFamily="49" charset="-122"/>
                          <a:ea typeface="黑体" panose="02010609060101010101" pitchFamily="49" charset="-122"/>
                          <a:cs typeface="新宋体" panose="02010609030101010101" charset="-122"/>
                        </a:rPr>
                        <a:t>作    用</a:t>
                      </a:r>
                      <a:endParaRPr lang="zh-CN" altLang="en-US" sz="2800" b="1" dirty="0">
                        <a:solidFill>
                          <a:srgbClr val="FF3300"/>
                        </a:solidFill>
                        <a:latin typeface="黑体" panose="02010609060101010101" pitchFamily="49" charset="-122"/>
                        <a:ea typeface="黑体" panose="02010609060101010101" pitchFamily="49" charset="-122"/>
                        <a:cs typeface="新宋体" panose="02010609030101010101" charset="-122"/>
                      </a:endParaRPr>
                    </a:p>
                  </a:txBody>
                  <a:tcPr marL="121920" marR="121920"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860425">
                <a:tc>
                  <a:txBody>
                    <a:bodyPr/>
                    <a:lstStyle/>
                    <a:p>
                      <a:pPr lvl="0" indent="0" algn="ctr" fontAlgn="auto">
                        <a:spcBef>
                          <a:spcPct val="0"/>
                        </a:spcBef>
                        <a:buNone/>
                      </a:pPr>
                      <a:r>
                        <a:rPr lang="zh-CN" altLang="en-US" sz="2400" b="1" dirty="0" smtClean="0">
                          <a:solidFill>
                            <a:srgbClr val="FF3300"/>
                          </a:solidFill>
                          <a:latin typeface="黑体" panose="02010609060101010101" pitchFamily="49" charset="-122"/>
                          <a:ea typeface="黑体" panose="02010609060101010101" pitchFamily="49" charset="-122"/>
                          <a:cs typeface="新宋体" panose="02010609030101010101" charset="-122"/>
                        </a:rPr>
                        <a:t>政治</a:t>
                      </a:r>
                      <a:endParaRPr lang="zh-CN" altLang="en-US" sz="2400" b="1" dirty="0">
                        <a:solidFill>
                          <a:srgbClr val="FF3300"/>
                        </a:solidFill>
                        <a:latin typeface="黑体" panose="02010609060101010101" pitchFamily="49" charset="-122"/>
                        <a:ea typeface="黑体" panose="02010609060101010101" pitchFamily="49" charset="-122"/>
                        <a:cs typeface="新宋体" panose="02010609030101010101" charset="-122"/>
                      </a:endParaRPr>
                    </a:p>
                  </a:txBody>
                  <a:tcPr marL="121920" marR="121920"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dirty="0"/>
                    </a:p>
                  </a:txBody>
                  <a:tcPr marL="121920" marR="12192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dirty="0"/>
                    </a:p>
                  </a:txBody>
                  <a:tcPr marL="121920" marR="121920"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572895">
                <a:tc>
                  <a:txBody>
                    <a:bodyPr/>
                    <a:lstStyle/>
                    <a:p>
                      <a:pPr lvl="0" indent="0" algn="ctr" fontAlgn="auto">
                        <a:spcBef>
                          <a:spcPct val="0"/>
                        </a:spcBef>
                        <a:buNone/>
                      </a:pPr>
                      <a:endParaRPr lang="en-US" altLang="x-none" sz="2400" b="1" dirty="0">
                        <a:solidFill>
                          <a:srgbClr val="FF3300"/>
                        </a:solidFill>
                        <a:latin typeface="黑体" panose="02010609060101010101" pitchFamily="49" charset="-122"/>
                        <a:ea typeface="黑体" panose="02010609060101010101" pitchFamily="49" charset="-122"/>
                        <a:cs typeface="新宋体" panose="02010609030101010101" charset="-122"/>
                      </a:endParaRPr>
                    </a:p>
                    <a:p>
                      <a:pPr lvl="0" indent="0" algn="ctr" fontAlgn="auto">
                        <a:spcBef>
                          <a:spcPct val="0"/>
                        </a:spcBef>
                        <a:buNone/>
                      </a:pPr>
                      <a:r>
                        <a:rPr lang="zh-CN" altLang="en-US" sz="2400" b="1" dirty="0" smtClean="0">
                          <a:solidFill>
                            <a:srgbClr val="FF3300"/>
                          </a:solidFill>
                          <a:latin typeface="黑体" panose="02010609060101010101" pitchFamily="49" charset="-122"/>
                          <a:ea typeface="黑体" panose="02010609060101010101" pitchFamily="49" charset="-122"/>
                          <a:cs typeface="新宋体" panose="02010609030101010101" charset="-122"/>
                        </a:rPr>
                        <a:t>经济</a:t>
                      </a:r>
                      <a:endParaRPr lang="zh-CN" altLang="en-US" sz="2400" b="1" dirty="0">
                        <a:solidFill>
                          <a:srgbClr val="FF3300"/>
                        </a:solidFill>
                        <a:latin typeface="黑体" panose="02010609060101010101" pitchFamily="49" charset="-122"/>
                        <a:ea typeface="黑体" panose="02010609060101010101" pitchFamily="49" charset="-122"/>
                        <a:cs typeface="新宋体" panose="02010609030101010101" charset="-122"/>
                      </a:endParaRPr>
                    </a:p>
                    <a:p>
                      <a:pPr marL="0" lvl="0" indent="0" algn="ctr" eaLnBrk="1" hangingPunct="1">
                        <a:spcBef>
                          <a:spcPct val="0"/>
                        </a:spcBef>
                        <a:buNone/>
                      </a:pPr>
                      <a:endParaRPr lang="en-US" altLang="x-none" sz="2400" b="1" dirty="0">
                        <a:solidFill>
                          <a:srgbClr val="FF3300"/>
                        </a:solidFill>
                        <a:latin typeface="黑体" panose="02010609060101010101" pitchFamily="49" charset="-122"/>
                        <a:ea typeface="黑体" panose="02010609060101010101" pitchFamily="49" charset="-122"/>
                        <a:cs typeface="新宋体" panose="02010609030101010101" charset="-122"/>
                      </a:endParaRPr>
                    </a:p>
                  </a:txBody>
                  <a:tcPr marL="121920" marR="121920"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dirty="0"/>
                    </a:p>
                  </a:txBody>
                  <a:tcPr marL="121920" marR="12192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dirty="0"/>
                    </a:p>
                  </a:txBody>
                  <a:tcPr marL="121920" marR="121920"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031875">
                <a:tc>
                  <a:txBody>
                    <a:bodyPr/>
                    <a:lstStyle/>
                    <a:p>
                      <a:pPr lvl="0" indent="0" algn="ctr" fontAlgn="auto">
                        <a:spcBef>
                          <a:spcPct val="0"/>
                        </a:spcBef>
                        <a:buNone/>
                      </a:pPr>
                      <a:r>
                        <a:rPr lang="zh-CN" altLang="en-US" sz="2400" b="1" dirty="0" smtClean="0">
                          <a:solidFill>
                            <a:srgbClr val="FF3300"/>
                          </a:solidFill>
                          <a:latin typeface="黑体" panose="02010609060101010101" pitchFamily="49" charset="-122"/>
                          <a:ea typeface="黑体" panose="02010609060101010101" pitchFamily="49" charset="-122"/>
                          <a:cs typeface="新宋体" panose="02010609030101010101" charset="-122"/>
                        </a:rPr>
                        <a:t>军事</a:t>
                      </a:r>
                      <a:endParaRPr lang="zh-CN" altLang="en-US" sz="2400" b="1" dirty="0">
                        <a:solidFill>
                          <a:srgbClr val="FF3300"/>
                        </a:solidFill>
                        <a:latin typeface="黑体" panose="02010609060101010101" pitchFamily="49" charset="-122"/>
                        <a:ea typeface="黑体" panose="02010609060101010101" pitchFamily="49" charset="-122"/>
                        <a:cs typeface="新宋体" panose="02010609030101010101" charset="-122"/>
                      </a:endParaRPr>
                    </a:p>
                  </a:txBody>
                  <a:tcPr marL="121920" marR="121920"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a:p>
                  </a:txBody>
                  <a:tcPr marL="121920" marR="12192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a:p>
                  </a:txBody>
                  <a:tcPr marL="121920" marR="121920"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1270848">
                <a:tc>
                  <a:txBody>
                    <a:bodyPr/>
                    <a:lstStyle/>
                    <a:p>
                      <a:pPr lvl="0" indent="0" algn="ctr" fontAlgn="auto">
                        <a:spcBef>
                          <a:spcPct val="0"/>
                        </a:spcBef>
                        <a:buNone/>
                      </a:pPr>
                      <a:r>
                        <a:rPr lang="zh-CN" altLang="en-US" sz="2400" b="1" dirty="0">
                          <a:solidFill>
                            <a:srgbClr val="FF3300"/>
                          </a:solidFill>
                          <a:latin typeface="黑体" panose="02010609060101010101" pitchFamily="49" charset="-122"/>
                          <a:ea typeface="黑体" panose="02010609060101010101" pitchFamily="49" charset="-122"/>
                        </a:rPr>
                        <a:t>文化教育和社会生活</a:t>
                      </a:r>
                      <a:endParaRPr lang="zh-CN" altLang="en-US" sz="2400" b="1" dirty="0">
                        <a:solidFill>
                          <a:srgbClr val="FF3300"/>
                        </a:solidFill>
                        <a:latin typeface="黑体" panose="02010609060101010101" pitchFamily="49" charset="-122"/>
                        <a:ea typeface="黑体" panose="02010609060101010101" pitchFamily="49" charset="-122"/>
                      </a:endParaRPr>
                    </a:p>
                  </a:txBody>
                  <a:tcPr marL="121920" marR="121920" anchor="ct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dirty="0"/>
                    </a:p>
                  </a:txBody>
                  <a:tcPr marL="121920" marR="12192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p>
                      <a:pPr lvl="0" indent="0" algn="ctr" fontAlgn="auto">
                        <a:spcBef>
                          <a:spcPct val="0"/>
                        </a:spcBef>
                        <a:buNone/>
                      </a:pPr>
                      <a:endParaRPr sz="2000" b="1" dirty="0"/>
                    </a:p>
                  </a:txBody>
                  <a:tcPr marL="121920" marR="121920" anchor="ctr">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8461" name="Text Box 68">
            <a:hlinkClick r:id="rId2" action="ppaction://hlinksldjump"/>
          </p:cNvPr>
          <p:cNvSpPr txBox="1">
            <a:spLocks noChangeArrowheads="1"/>
          </p:cNvSpPr>
          <p:nvPr>
            <p:custDataLst>
              <p:tags r:id="rId3"/>
            </p:custDataLst>
          </p:nvPr>
        </p:nvSpPr>
        <p:spPr bwMode="auto">
          <a:xfrm>
            <a:off x="2319899" y="1903392"/>
            <a:ext cx="4978400" cy="461665"/>
          </a:xfrm>
          <a:prstGeom prst="rect">
            <a:avLst/>
          </a:prstGeom>
          <a:noFill/>
          <a:ln w="9525">
            <a:noFill/>
            <a:miter lim="800000"/>
          </a:ln>
        </p:spPr>
        <p:txBody>
          <a:bodyPr>
            <a:spAutoFit/>
          </a:bodyPr>
          <a:lstStyle/>
          <a:p>
            <a:pPr>
              <a:spcBef>
                <a:spcPct val="50000"/>
              </a:spcBef>
            </a:pPr>
            <a:r>
              <a:rPr lang="zh-CN" altLang="en-US" sz="2400" b="1" dirty="0">
                <a:ea typeface="黑体" panose="02010609060101010101" pitchFamily="49" charset="-122"/>
              </a:rPr>
              <a:t>“</a:t>
            </a:r>
            <a:r>
              <a:rPr lang="zh-CN" altLang="en-US" sz="2400" b="1" dirty="0">
                <a:solidFill>
                  <a:srgbClr val="FF0000"/>
                </a:solidFill>
                <a:ea typeface="黑体" panose="02010609060101010101" pitchFamily="49" charset="-122"/>
              </a:rPr>
              <a:t>废藩置县</a:t>
            </a:r>
            <a:r>
              <a:rPr lang="zh-CN" altLang="en-US" sz="2400" b="1" dirty="0">
                <a:ea typeface="黑体" panose="02010609060101010101" pitchFamily="49" charset="-122"/>
              </a:rPr>
              <a:t>”，加强中央集权。</a:t>
            </a:r>
            <a:endParaRPr lang="zh-CN" altLang="en-US" sz="2400" b="1" dirty="0">
              <a:ea typeface="黑体" panose="02010609060101010101" pitchFamily="49" charset="-122"/>
            </a:endParaRPr>
          </a:p>
        </p:txBody>
      </p:sp>
      <p:sp>
        <p:nvSpPr>
          <p:cNvPr id="18462" name="Text Box 69"/>
          <p:cNvSpPr txBox="1">
            <a:spLocks noChangeArrowheads="1"/>
          </p:cNvSpPr>
          <p:nvPr>
            <p:custDataLst>
              <p:tags r:id="rId4"/>
            </p:custDataLst>
          </p:nvPr>
        </p:nvSpPr>
        <p:spPr bwMode="auto">
          <a:xfrm>
            <a:off x="7937312" y="1667119"/>
            <a:ext cx="3527148" cy="830997"/>
          </a:xfrm>
          <a:prstGeom prst="rect">
            <a:avLst/>
          </a:prstGeom>
          <a:noFill/>
          <a:ln w="9525">
            <a:noFill/>
            <a:miter lim="800000"/>
          </a:ln>
        </p:spPr>
        <p:txBody>
          <a:bodyPr wrap="square">
            <a:spAutoFit/>
          </a:bodyPr>
          <a:lstStyle/>
          <a:p>
            <a:pPr lvl="0">
              <a:spcBef>
                <a:spcPct val="50000"/>
              </a:spcBef>
            </a:pPr>
            <a:r>
              <a:rPr lang="zh-CN" altLang="en-US" sz="2400" b="1" dirty="0" smtClean="0">
                <a:solidFill>
                  <a:schemeClr val="accent1">
                    <a:lumMod val="75000"/>
                  </a:schemeClr>
                </a:solidFill>
                <a:latin typeface="黑体" panose="02010609060101010101" pitchFamily="49" charset="-122"/>
                <a:ea typeface="黑体" panose="02010609060101010101" pitchFamily="49" charset="-122"/>
                <a:cs typeface="新宋体" panose="02010609030101010101" charset="-122"/>
              </a:rPr>
              <a:t>加强了中央集权，扫清了</a:t>
            </a:r>
            <a:r>
              <a:rPr lang="zh-CN" altLang="en-US" sz="2400" b="1" dirty="0" smtClean="0">
                <a:solidFill>
                  <a:srgbClr val="FF0000"/>
                </a:solidFill>
                <a:latin typeface="黑体" panose="02010609060101010101" pitchFamily="49" charset="-122"/>
                <a:ea typeface="黑体" panose="02010609060101010101" pitchFamily="49" charset="-122"/>
                <a:cs typeface="新宋体" panose="02010609030101010101" charset="-122"/>
              </a:rPr>
              <a:t>资本主义发展</a:t>
            </a:r>
            <a:r>
              <a:rPr lang="zh-CN" altLang="en-US" sz="2400" b="1" dirty="0" smtClean="0">
                <a:solidFill>
                  <a:schemeClr val="accent1">
                    <a:lumMod val="75000"/>
                  </a:schemeClr>
                </a:solidFill>
                <a:latin typeface="黑体" panose="02010609060101010101" pitchFamily="49" charset="-122"/>
                <a:ea typeface="黑体" panose="02010609060101010101" pitchFamily="49" charset="-122"/>
                <a:cs typeface="新宋体" panose="02010609030101010101" charset="-122"/>
              </a:rPr>
              <a:t>的阻碍 </a:t>
            </a:r>
            <a:endParaRPr lang="zh-CN" altLang="en-US" sz="2400" b="1" dirty="0" smtClean="0">
              <a:solidFill>
                <a:schemeClr val="accent1">
                  <a:lumMod val="75000"/>
                </a:schemeClr>
              </a:solidFill>
              <a:latin typeface="黑体" panose="02010609060101010101" pitchFamily="49" charset="-122"/>
              <a:ea typeface="黑体" panose="02010609060101010101" pitchFamily="49" charset="-122"/>
              <a:cs typeface="新宋体" panose="02010609030101010101" charset="-122"/>
            </a:endParaRPr>
          </a:p>
        </p:txBody>
      </p:sp>
      <p:sp>
        <p:nvSpPr>
          <p:cNvPr id="18463" name="Text Box 70"/>
          <p:cNvSpPr txBox="1">
            <a:spLocks noChangeArrowheads="1"/>
          </p:cNvSpPr>
          <p:nvPr>
            <p:custDataLst>
              <p:tags r:id="rId5"/>
            </p:custDataLst>
          </p:nvPr>
        </p:nvSpPr>
        <p:spPr bwMode="auto">
          <a:xfrm>
            <a:off x="2632113" y="2876626"/>
            <a:ext cx="4086505" cy="830997"/>
          </a:xfrm>
          <a:prstGeom prst="rect">
            <a:avLst/>
          </a:prstGeom>
          <a:noFill/>
          <a:ln w="9525">
            <a:noFill/>
            <a:miter lim="800000"/>
          </a:ln>
        </p:spPr>
        <p:txBody>
          <a:bodyPr wrap="square">
            <a:spAutoFit/>
          </a:bodyPr>
          <a:lstStyle/>
          <a:p>
            <a:pPr lvl="0"/>
            <a:r>
              <a:rPr lang="zh-CN" altLang="en-US" sz="2400" b="1" dirty="0" smtClean="0">
                <a:ea typeface="黑体" panose="02010609060101010101" pitchFamily="49" charset="-122"/>
              </a:rPr>
              <a:t>推行地税改革，在“</a:t>
            </a:r>
            <a:r>
              <a:rPr lang="zh-CN" altLang="en-US" sz="2400" b="1" dirty="0" smtClean="0">
                <a:solidFill>
                  <a:srgbClr val="FF0000"/>
                </a:solidFill>
                <a:ea typeface="黑体" panose="02010609060101010101" pitchFamily="49" charset="-122"/>
              </a:rPr>
              <a:t>殖产兴业</a:t>
            </a:r>
            <a:r>
              <a:rPr lang="zh-CN" altLang="en-US" sz="2400" b="1" dirty="0" smtClean="0">
                <a:ea typeface="黑体" panose="02010609060101010101" pitchFamily="49" charset="-122"/>
              </a:rPr>
              <a:t>”的口号下发展近代经济</a:t>
            </a:r>
            <a:endParaRPr lang="zh-CN" altLang="en-US" sz="2400" b="1" dirty="0">
              <a:ea typeface="黑体" panose="02010609060101010101" pitchFamily="49" charset="-122"/>
            </a:endParaRPr>
          </a:p>
        </p:txBody>
      </p:sp>
      <p:sp>
        <p:nvSpPr>
          <p:cNvPr id="18464" name="Text Box 71"/>
          <p:cNvSpPr txBox="1">
            <a:spLocks noChangeArrowheads="1"/>
          </p:cNvSpPr>
          <p:nvPr>
            <p:custDataLst>
              <p:tags r:id="rId6"/>
            </p:custDataLst>
          </p:nvPr>
        </p:nvSpPr>
        <p:spPr bwMode="auto">
          <a:xfrm>
            <a:off x="7535424" y="3056890"/>
            <a:ext cx="4170605" cy="461665"/>
          </a:xfrm>
          <a:prstGeom prst="rect">
            <a:avLst/>
          </a:prstGeom>
          <a:noFill/>
          <a:ln w="9525">
            <a:noFill/>
            <a:miter lim="800000"/>
          </a:ln>
        </p:spPr>
        <p:txBody>
          <a:bodyPr wrap="square">
            <a:spAutoFit/>
          </a:bodyPr>
          <a:lstStyle/>
          <a:p>
            <a:pPr>
              <a:spcBef>
                <a:spcPct val="50000"/>
              </a:spcBef>
            </a:pPr>
            <a:r>
              <a:rPr lang="zh-CN" altLang="en-US" sz="2400" b="1" dirty="0" smtClean="0">
                <a:solidFill>
                  <a:schemeClr val="accent1">
                    <a:lumMod val="75000"/>
                  </a:schemeClr>
                </a:solidFill>
                <a:ea typeface="黑体" panose="02010609060101010101" pitchFamily="49" charset="-122"/>
              </a:rPr>
              <a:t>有利于促进</a:t>
            </a:r>
            <a:r>
              <a:rPr lang="zh-CN" altLang="en-US" sz="2400" b="1" dirty="0" smtClean="0">
                <a:solidFill>
                  <a:srgbClr val="FF0000"/>
                </a:solidFill>
                <a:ea typeface="黑体" panose="02010609060101010101" pitchFamily="49" charset="-122"/>
              </a:rPr>
              <a:t>资本主义经济</a:t>
            </a:r>
            <a:r>
              <a:rPr lang="zh-CN" altLang="en-US" sz="2400" b="1" dirty="0" smtClean="0">
                <a:solidFill>
                  <a:srgbClr val="FF0000"/>
                </a:solidFill>
                <a:ea typeface="黑体" panose="02010609060101010101" pitchFamily="49" charset="-122"/>
              </a:rPr>
              <a:t>发展</a:t>
            </a:r>
            <a:endParaRPr lang="zh-CN" altLang="en-US" sz="2400" b="1" dirty="0" smtClean="0">
              <a:solidFill>
                <a:srgbClr val="FF0000"/>
              </a:solidFill>
              <a:ea typeface="黑体" panose="02010609060101010101" pitchFamily="49" charset="-122"/>
            </a:endParaRPr>
          </a:p>
        </p:txBody>
      </p:sp>
      <p:sp>
        <p:nvSpPr>
          <p:cNvPr id="18465" name="Text Box 105"/>
          <p:cNvSpPr txBox="1">
            <a:spLocks noChangeArrowheads="1"/>
          </p:cNvSpPr>
          <p:nvPr>
            <p:custDataLst>
              <p:tags r:id="rId7"/>
            </p:custDataLst>
          </p:nvPr>
        </p:nvSpPr>
        <p:spPr bwMode="auto">
          <a:xfrm>
            <a:off x="2389365" y="5363203"/>
            <a:ext cx="4572000" cy="830997"/>
          </a:xfrm>
          <a:prstGeom prst="rect">
            <a:avLst/>
          </a:prstGeom>
          <a:noFill/>
          <a:ln w="9525">
            <a:noFill/>
            <a:miter lim="800000"/>
          </a:ln>
        </p:spPr>
        <p:txBody>
          <a:bodyPr>
            <a:spAutoFit/>
          </a:bodyPr>
          <a:lstStyle/>
          <a:p>
            <a:pPr lvl="0"/>
            <a:r>
              <a:rPr lang="zh-CN" altLang="en-US" sz="2400" b="1" dirty="0" smtClean="0">
                <a:ea typeface="黑体" panose="02010609060101010101" pitchFamily="49" charset="-122"/>
              </a:rPr>
              <a:t>提倡</a:t>
            </a:r>
            <a:r>
              <a:rPr lang="zh-CN" altLang="en-US" sz="2400" b="1" dirty="0" smtClean="0">
                <a:solidFill>
                  <a:srgbClr val="FF0000"/>
                </a:solidFill>
                <a:ea typeface="黑体" panose="02010609060101010101" pitchFamily="49" charset="-122"/>
              </a:rPr>
              <a:t>文明开化</a:t>
            </a:r>
            <a:r>
              <a:rPr lang="zh-CN" altLang="en-US" sz="2400" b="1" dirty="0" smtClean="0">
                <a:ea typeface="黑体" panose="02010609060101010101" pitchFamily="49" charset="-122"/>
              </a:rPr>
              <a:t>，向西方学习，改造日本的教育、文化和生活方式</a:t>
            </a:r>
            <a:endParaRPr lang="zh-CN" altLang="en-US" sz="2400" b="1" dirty="0">
              <a:ea typeface="黑体" panose="02010609060101010101" pitchFamily="49" charset="-122"/>
            </a:endParaRPr>
          </a:p>
        </p:txBody>
      </p:sp>
      <p:sp>
        <p:nvSpPr>
          <p:cNvPr id="18466" name="Text Box 106"/>
          <p:cNvSpPr txBox="1">
            <a:spLocks noChangeArrowheads="1"/>
          </p:cNvSpPr>
          <p:nvPr>
            <p:custDataLst>
              <p:tags r:id="rId8"/>
            </p:custDataLst>
          </p:nvPr>
        </p:nvSpPr>
        <p:spPr bwMode="auto">
          <a:xfrm>
            <a:off x="8031083" y="5373216"/>
            <a:ext cx="3282874" cy="830997"/>
          </a:xfrm>
          <a:prstGeom prst="rect">
            <a:avLst/>
          </a:prstGeom>
          <a:noFill/>
          <a:ln w="9525">
            <a:noFill/>
            <a:miter lim="800000"/>
          </a:ln>
        </p:spPr>
        <p:txBody>
          <a:bodyPr wrap="square">
            <a:spAutoFit/>
          </a:bodyPr>
          <a:lstStyle/>
          <a:p>
            <a:pPr lvl="0">
              <a:spcBef>
                <a:spcPct val="0"/>
              </a:spcBef>
            </a:pPr>
            <a:r>
              <a:rPr lang="zh-CN" altLang="en-US" sz="2400" b="1" dirty="0" smtClean="0">
                <a:solidFill>
                  <a:schemeClr val="accent1"/>
                </a:solidFill>
                <a:ea typeface="黑体" panose="02010609060101010101" pitchFamily="49" charset="-122"/>
              </a:rPr>
              <a:t>发展了近代教育、培养了</a:t>
            </a:r>
            <a:r>
              <a:rPr lang="zh-CN" altLang="en-US" sz="2400" b="1" dirty="0" smtClean="0">
                <a:solidFill>
                  <a:srgbClr val="FF0000"/>
                </a:solidFill>
                <a:ea typeface="黑体" panose="02010609060101010101" pitchFamily="49" charset="-122"/>
              </a:rPr>
              <a:t>资本主义建设</a:t>
            </a:r>
            <a:r>
              <a:rPr lang="zh-CN" altLang="en-US" sz="2400" b="1" dirty="0" smtClean="0">
                <a:solidFill>
                  <a:schemeClr val="accent1"/>
                </a:solidFill>
                <a:ea typeface="黑体" panose="02010609060101010101" pitchFamily="49" charset="-122"/>
              </a:rPr>
              <a:t>人才</a:t>
            </a:r>
            <a:r>
              <a:rPr lang="zh-CN" altLang="en-US" sz="2400" b="1" dirty="0" smtClean="0">
                <a:solidFill>
                  <a:schemeClr val="accent1"/>
                </a:solidFill>
                <a:ea typeface="黑体" panose="02010609060101010101" pitchFamily="49" charset="-122"/>
              </a:rPr>
              <a:t>。</a:t>
            </a:r>
            <a:endParaRPr lang="zh-CN" altLang="en-US" sz="2400" b="1" dirty="0" smtClean="0">
              <a:solidFill>
                <a:schemeClr val="accent1"/>
              </a:solidFill>
              <a:ea typeface="黑体" panose="02010609060101010101" pitchFamily="49" charset="-122"/>
            </a:endParaRPr>
          </a:p>
        </p:txBody>
      </p:sp>
      <p:sp>
        <p:nvSpPr>
          <p:cNvPr id="18467" name="Text Box 107"/>
          <p:cNvSpPr txBox="1">
            <a:spLocks noChangeArrowheads="1"/>
          </p:cNvSpPr>
          <p:nvPr>
            <p:custDataLst>
              <p:tags r:id="rId9"/>
            </p:custDataLst>
          </p:nvPr>
        </p:nvSpPr>
        <p:spPr bwMode="auto">
          <a:xfrm>
            <a:off x="2624699" y="4404667"/>
            <a:ext cx="4368800" cy="461665"/>
          </a:xfrm>
          <a:prstGeom prst="rect">
            <a:avLst/>
          </a:prstGeom>
          <a:noFill/>
          <a:ln w="9525">
            <a:noFill/>
            <a:miter lim="800000"/>
          </a:ln>
        </p:spPr>
        <p:txBody>
          <a:bodyPr>
            <a:spAutoFit/>
          </a:bodyPr>
          <a:lstStyle/>
          <a:p>
            <a:pPr>
              <a:spcBef>
                <a:spcPct val="50000"/>
              </a:spcBef>
            </a:pPr>
            <a:r>
              <a:rPr lang="zh-CN" altLang="en-US" sz="2400" b="1" dirty="0">
                <a:ea typeface="黑体" panose="02010609060101010101" pitchFamily="49" charset="-122"/>
              </a:rPr>
              <a:t>实行征兵制，建立新式</a:t>
            </a:r>
            <a:r>
              <a:rPr lang="zh-CN" altLang="en-US" sz="2400" b="1" dirty="0" smtClean="0">
                <a:ea typeface="黑体" panose="02010609060101010101" pitchFamily="49" charset="-122"/>
              </a:rPr>
              <a:t>军队</a:t>
            </a:r>
            <a:r>
              <a:rPr lang="zh-CN" altLang="en-US" sz="2400" b="1" dirty="0" smtClean="0">
                <a:ea typeface="黑体" panose="02010609060101010101" pitchFamily="49" charset="-122"/>
              </a:rPr>
              <a:t>。</a:t>
            </a:r>
            <a:endParaRPr lang="zh-CN" altLang="en-US" sz="2400" b="1" dirty="0">
              <a:ea typeface="黑体" panose="02010609060101010101" pitchFamily="49" charset="-122"/>
            </a:endParaRPr>
          </a:p>
        </p:txBody>
      </p:sp>
      <p:sp>
        <p:nvSpPr>
          <p:cNvPr id="18468" name="Text Box 108"/>
          <p:cNvSpPr txBox="1">
            <a:spLocks noChangeArrowheads="1"/>
          </p:cNvSpPr>
          <p:nvPr>
            <p:custDataLst>
              <p:tags r:id="rId10"/>
            </p:custDataLst>
          </p:nvPr>
        </p:nvSpPr>
        <p:spPr bwMode="auto">
          <a:xfrm>
            <a:off x="8031083" y="4177226"/>
            <a:ext cx="3569056" cy="830997"/>
          </a:xfrm>
          <a:prstGeom prst="rect">
            <a:avLst/>
          </a:prstGeom>
          <a:noFill/>
          <a:ln w="9525">
            <a:noFill/>
            <a:miter lim="800000"/>
          </a:ln>
        </p:spPr>
        <p:txBody>
          <a:bodyPr wrap="square">
            <a:spAutoFit/>
          </a:bodyPr>
          <a:lstStyle/>
          <a:p>
            <a:pPr lvl="0"/>
            <a:r>
              <a:rPr lang="zh-CN" altLang="en-US" sz="2400" b="1" dirty="0" smtClean="0">
                <a:solidFill>
                  <a:schemeClr val="accent1">
                    <a:lumMod val="75000"/>
                  </a:schemeClr>
                </a:solidFill>
                <a:ea typeface="黑体" panose="02010609060101010101" pitchFamily="49" charset="-122"/>
              </a:rPr>
              <a:t>增强</a:t>
            </a:r>
            <a:r>
              <a:rPr lang="zh-CN" altLang="en-US" sz="2400" b="1" dirty="0" smtClean="0">
                <a:solidFill>
                  <a:schemeClr val="accent1">
                    <a:lumMod val="75000"/>
                  </a:schemeClr>
                </a:solidFill>
                <a:ea typeface="黑体" panose="02010609060101010101" pitchFamily="49" charset="-122"/>
              </a:rPr>
              <a:t>了日本的军事力量，提供了和平的</a:t>
            </a:r>
            <a:r>
              <a:rPr lang="zh-CN" altLang="en-US" sz="2400" b="1" dirty="0" smtClean="0">
                <a:solidFill>
                  <a:srgbClr val="FF0000"/>
                </a:solidFill>
                <a:ea typeface="黑体" panose="02010609060101010101" pitchFamily="49" charset="-122"/>
              </a:rPr>
              <a:t>发展</a:t>
            </a:r>
            <a:r>
              <a:rPr lang="zh-CN" altLang="en-US" sz="2400" b="1" dirty="0" smtClean="0">
                <a:solidFill>
                  <a:schemeClr val="accent1">
                    <a:lumMod val="75000"/>
                  </a:schemeClr>
                </a:solidFill>
                <a:ea typeface="黑体" panose="02010609060101010101" pitchFamily="49" charset="-122"/>
              </a:rPr>
              <a:t>环境。</a:t>
            </a:r>
            <a:endParaRPr lang="zh-CN" altLang="en-US" sz="2400" b="1" dirty="0">
              <a:solidFill>
                <a:schemeClr val="accent1">
                  <a:lumMod val="75000"/>
                </a:schemeClr>
              </a:solidFill>
              <a:ea typeface="黑体" panose="02010609060101010101" pitchFamily="49" charset="-122"/>
            </a:endParaRPr>
          </a:p>
        </p:txBody>
      </p:sp>
      <p:sp>
        <p:nvSpPr>
          <p:cNvPr id="18472" name="Text Box 3"/>
          <p:cNvSpPr txBox="1">
            <a:spLocks noChangeArrowheads="1"/>
          </p:cNvSpPr>
          <p:nvPr>
            <p:custDataLst>
              <p:tags r:id="rId11"/>
            </p:custDataLst>
          </p:nvPr>
        </p:nvSpPr>
        <p:spPr bwMode="auto">
          <a:xfrm>
            <a:off x="1017223" y="2924944"/>
            <a:ext cx="10450286" cy="830997"/>
          </a:xfrm>
          <a:prstGeom prst="rect">
            <a:avLst/>
          </a:prstGeom>
          <a:solidFill>
            <a:schemeClr val="accent4">
              <a:lumMod val="20000"/>
              <a:lumOff val="80000"/>
            </a:schemeClr>
          </a:solidFill>
        </p:spPr>
        <p:style>
          <a:lnRef idx="1">
            <a:schemeClr val="accent5"/>
          </a:lnRef>
          <a:fillRef idx="2">
            <a:schemeClr val="accent5"/>
          </a:fillRef>
          <a:effectRef idx="1">
            <a:schemeClr val="accent5"/>
          </a:effectRef>
          <a:fontRef idx="minor">
            <a:schemeClr val="dk1"/>
          </a:fontRef>
        </p:style>
        <p:txBody>
          <a:bodyPr wrap="square">
            <a:spAutoFit/>
          </a:bodyPr>
          <a:lstStyle/>
          <a:p>
            <a:pPr algn="ctr"/>
            <a:r>
              <a:rPr lang="zh-CN" altLang="en-US" sz="4800" b="1" dirty="0">
                <a:solidFill>
                  <a:srgbClr val="C00000"/>
                </a:solidFill>
                <a:latin typeface="黑体" panose="02010609060101010101" pitchFamily="49" charset="-122"/>
                <a:ea typeface="黑体" panose="02010609060101010101" pitchFamily="49" charset="-122"/>
              </a:rPr>
              <a:t>性质</a:t>
            </a:r>
            <a:r>
              <a:rPr lang="zh-CN" altLang="en-US" sz="4800" b="1" dirty="0" smtClean="0">
                <a:solidFill>
                  <a:srgbClr val="C00000"/>
                </a:solidFill>
                <a:latin typeface="黑体" panose="02010609060101010101" pitchFamily="49" charset="-122"/>
                <a:ea typeface="黑体" panose="02010609060101010101" pitchFamily="49" charset="-122"/>
              </a:rPr>
              <a:t>： 自上而下的资产阶级</a:t>
            </a:r>
            <a:r>
              <a:rPr lang="zh-CN" altLang="en-US" sz="4800" b="1" dirty="0">
                <a:solidFill>
                  <a:srgbClr val="C00000"/>
                </a:solidFill>
                <a:latin typeface="黑体" panose="02010609060101010101" pitchFamily="49" charset="-122"/>
                <a:ea typeface="黑体" panose="02010609060101010101" pitchFamily="49" charset="-122"/>
              </a:rPr>
              <a:t>改革</a:t>
            </a:r>
            <a:endParaRPr lang="zh-CN" altLang="en-US" sz="4800" b="1" dirty="0">
              <a:solidFill>
                <a:srgbClr val="C00000"/>
              </a:solidFill>
              <a:latin typeface="黑体" panose="02010609060101010101" pitchFamily="49" charset="-122"/>
              <a:ea typeface="黑体" panose="02010609060101010101" pitchFamily="49" charset="-122"/>
            </a:endParaRPr>
          </a:p>
        </p:txBody>
      </p:sp>
      <p:grpSp>
        <p:nvGrpSpPr>
          <p:cNvPr id="14" name="组合 26"/>
          <p:cNvGrpSpPr/>
          <p:nvPr/>
        </p:nvGrpSpPr>
        <p:grpSpPr>
          <a:xfrm>
            <a:off x="3393222" y="118258"/>
            <a:ext cx="6633210" cy="640080"/>
            <a:chOff x="1403100" y="279929"/>
            <a:chExt cx="6633916" cy="639860"/>
          </a:xfrm>
          <a:solidFill>
            <a:schemeClr val="accent5">
              <a:lumMod val="20000"/>
              <a:lumOff val="80000"/>
            </a:schemeClr>
          </a:solidFill>
        </p:grpSpPr>
        <p:sp>
          <p:nvSpPr>
            <p:cNvPr id="15" name="圆角矩形 14"/>
            <p:cNvSpPr/>
            <p:nvPr>
              <p:custDataLst>
                <p:tags r:id="rId12"/>
              </p:custDataLst>
            </p:nvPr>
          </p:nvSpPr>
          <p:spPr>
            <a:xfrm>
              <a:off x="1403100" y="279929"/>
              <a:ext cx="6633916" cy="639860"/>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16" name="TextBox 23"/>
            <p:cNvSpPr txBox="1"/>
            <p:nvPr>
              <p:custDataLst>
                <p:tags r:id="rId13"/>
              </p:custDataLst>
            </p:nvPr>
          </p:nvSpPr>
          <p:spPr>
            <a:xfrm>
              <a:off x="1873685" y="299841"/>
              <a:ext cx="5692746" cy="561602"/>
            </a:xfrm>
            <a:prstGeom prst="rect">
              <a:avLst/>
            </a:prstGeom>
            <a:grpFill/>
            <a:ln w="9525">
              <a:noFill/>
            </a:ln>
          </p:spPr>
          <p:txBody>
            <a:bodyPr wrap="none">
              <a:no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开药方</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的措施</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8461">
                                            <p:txEl>
                                              <p:pRg st="0" end="0"/>
                                            </p:txEl>
                                          </p:spTgt>
                                        </p:tgtEl>
                                        <p:attrNameLst>
                                          <p:attrName>style.visibility</p:attrName>
                                        </p:attrNameLst>
                                      </p:cBhvr>
                                      <p:to>
                                        <p:strVal val="visible"/>
                                      </p:to>
                                    </p:set>
                                    <p:animEffect transition="in" filter="blinds(horizontal)">
                                      <p:cBhvr>
                                        <p:cTn id="7" dur="500"/>
                                        <p:tgtEl>
                                          <p:spTgt spid="18461">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8463">
                                            <p:txEl>
                                              <p:pRg st="0" end="0"/>
                                            </p:txEl>
                                          </p:spTgt>
                                        </p:tgtEl>
                                        <p:attrNameLst>
                                          <p:attrName>style.visibility</p:attrName>
                                        </p:attrNameLst>
                                      </p:cBhvr>
                                      <p:to>
                                        <p:strVal val="visible"/>
                                      </p:to>
                                    </p:set>
                                    <p:animEffect transition="in" filter="blinds(horizontal)">
                                      <p:cBhvr>
                                        <p:cTn id="10" dur="500"/>
                                        <p:tgtEl>
                                          <p:spTgt spid="18463">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8467">
                                            <p:txEl>
                                              <p:pRg st="0" end="0"/>
                                            </p:txEl>
                                          </p:spTgt>
                                        </p:tgtEl>
                                        <p:attrNameLst>
                                          <p:attrName>style.visibility</p:attrName>
                                        </p:attrNameLst>
                                      </p:cBhvr>
                                      <p:to>
                                        <p:strVal val="visible"/>
                                      </p:to>
                                    </p:set>
                                    <p:animEffect transition="in" filter="blinds(horizontal)">
                                      <p:cBhvr>
                                        <p:cTn id="13" dur="500"/>
                                        <p:tgtEl>
                                          <p:spTgt spid="18467">
                                            <p:txEl>
                                              <p:pRg st="0" end="0"/>
                                            </p:txEl>
                                          </p:spTgt>
                                        </p:tgtEl>
                                      </p:cBhvr>
                                    </p:animEffect>
                                  </p:childTnLst>
                                </p:cTn>
                              </p:par>
                              <p:par>
                                <p:cTn id="14" presetID="2" presetClass="entr" presetSubtype="4" fill="hold" grpId="0" nodeType="withEffect">
                                  <p:stCondLst>
                                    <p:cond delay="0"/>
                                  </p:stCondLst>
                                  <p:childTnLst>
                                    <p:set>
                                      <p:cBhvr>
                                        <p:cTn id="15" dur="1" fill="hold">
                                          <p:stCondLst>
                                            <p:cond delay="0"/>
                                          </p:stCondLst>
                                        </p:cTn>
                                        <p:tgtEl>
                                          <p:spTgt spid="18465">
                                            <p:txEl>
                                              <p:pRg st="0" end="0"/>
                                            </p:txEl>
                                          </p:spTgt>
                                        </p:tgtEl>
                                        <p:attrNameLst>
                                          <p:attrName>style.visibility</p:attrName>
                                        </p:attrNameLst>
                                      </p:cBhvr>
                                      <p:to>
                                        <p:strVal val="visible"/>
                                      </p:to>
                                    </p:set>
                                    <p:anim calcmode="lin" valueType="num">
                                      <p:cBhvr additive="base">
                                        <p:cTn id="16" dur="500" fill="hold"/>
                                        <p:tgtEl>
                                          <p:spTgt spid="18465">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18465">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8462">
                                            <p:txEl>
                                              <p:pRg st="0" end="0"/>
                                            </p:txEl>
                                          </p:spTgt>
                                        </p:tgtEl>
                                        <p:attrNameLst>
                                          <p:attrName>style.visibility</p:attrName>
                                        </p:attrNameLst>
                                      </p:cBhvr>
                                      <p:to>
                                        <p:strVal val="visible"/>
                                      </p:to>
                                    </p:set>
                                    <p:animEffect transition="in" filter="blinds(horizontal)">
                                      <p:cBhvr>
                                        <p:cTn id="22" dur="500"/>
                                        <p:tgtEl>
                                          <p:spTgt spid="1846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464">
                                            <p:txEl>
                                              <p:pRg st="0" end="0"/>
                                            </p:txEl>
                                          </p:spTgt>
                                        </p:tgtEl>
                                        <p:attrNameLst>
                                          <p:attrName>style.visibility</p:attrName>
                                        </p:attrNameLst>
                                      </p:cBhvr>
                                      <p:to>
                                        <p:strVal val="visible"/>
                                      </p:to>
                                    </p:set>
                                    <p:animEffect transition="in" filter="blinds(horizontal)">
                                      <p:cBhvr>
                                        <p:cTn id="27" dur="500"/>
                                        <p:tgtEl>
                                          <p:spTgt spid="18464">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8468">
                                            <p:txEl>
                                              <p:pRg st="0" end="0"/>
                                            </p:txEl>
                                          </p:spTgt>
                                        </p:tgtEl>
                                        <p:attrNameLst>
                                          <p:attrName>style.visibility</p:attrName>
                                        </p:attrNameLst>
                                      </p:cBhvr>
                                      <p:to>
                                        <p:strVal val="visible"/>
                                      </p:to>
                                    </p:set>
                                    <p:animEffect transition="in" filter="blinds(horizontal)">
                                      <p:cBhvr>
                                        <p:cTn id="32" dur="500"/>
                                        <p:tgtEl>
                                          <p:spTgt spid="18468">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18466">
                                            <p:txEl>
                                              <p:pRg st="0" end="0"/>
                                            </p:txEl>
                                          </p:spTgt>
                                        </p:tgtEl>
                                        <p:attrNameLst>
                                          <p:attrName>style.visibility</p:attrName>
                                        </p:attrNameLst>
                                      </p:cBhvr>
                                      <p:to>
                                        <p:strVal val="visible"/>
                                      </p:to>
                                    </p:set>
                                    <p:animEffect transition="in" filter="blinds(horizontal)">
                                      <p:cBhvr>
                                        <p:cTn id="37" dur="500"/>
                                        <p:tgtEl>
                                          <p:spTgt spid="18466">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grpId="0" nodeType="clickEffect">
                                  <p:stCondLst>
                                    <p:cond delay="0"/>
                                  </p:stCondLst>
                                  <p:childTnLst>
                                    <p:set>
                                      <p:cBhvr>
                                        <p:cTn id="41" dur="1" fill="hold">
                                          <p:stCondLst>
                                            <p:cond delay="0"/>
                                          </p:stCondLst>
                                        </p:cTn>
                                        <p:tgtEl>
                                          <p:spTgt spid="18472"/>
                                        </p:tgtEl>
                                        <p:attrNameLst>
                                          <p:attrName>style.visibility</p:attrName>
                                        </p:attrNameLst>
                                      </p:cBhvr>
                                      <p:to>
                                        <p:strVal val="visible"/>
                                      </p:to>
                                    </p:set>
                                    <p:anim calcmode="lin" valueType="num">
                                      <p:cBhvr additive="base">
                                        <p:cTn id="42" dur="500" fill="hold"/>
                                        <p:tgtEl>
                                          <p:spTgt spid="18472"/>
                                        </p:tgtEl>
                                        <p:attrNameLst>
                                          <p:attrName>ppt_x</p:attrName>
                                        </p:attrNameLst>
                                      </p:cBhvr>
                                      <p:tavLst>
                                        <p:tav tm="0">
                                          <p:val>
                                            <p:strVal val="#ppt_x"/>
                                          </p:val>
                                        </p:tav>
                                        <p:tav tm="100000">
                                          <p:val>
                                            <p:strVal val="#ppt_x"/>
                                          </p:val>
                                        </p:tav>
                                      </p:tavLst>
                                    </p:anim>
                                    <p:anim calcmode="lin" valueType="num">
                                      <p:cBhvr additive="base">
                                        <p:cTn id="43" dur="500" fill="hold"/>
                                        <p:tgtEl>
                                          <p:spTgt spid="184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61" grpId="0" build="p"/>
      <p:bldP spid="18462" grpId="0" build="p"/>
      <p:bldP spid="18463" grpId="0" build="p"/>
      <p:bldP spid="18464" grpId="0" build="p"/>
      <p:bldP spid="18465" grpId="0" bldLvl="0" build="allAtOnce"/>
      <p:bldP spid="18466" grpId="0" build="p"/>
      <p:bldP spid="18467" grpId="0" build="p"/>
      <p:bldP spid="18468" grpId="0" build="p"/>
      <p:bldP spid="18472" grpId="0" bldLvl="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graphicFrame>
        <p:nvGraphicFramePr>
          <p:cNvPr id="44094" name="Group 62"/>
          <p:cNvGraphicFramePr>
            <a:graphicFrameLocks noGrp="1"/>
          </p:cNvGraphicFramePr>
          <p:nvPr>
            <p:custDataLst>
              <p:tags r:id="rId1"/>
            </p:custDataLst>
          </p:nvPr>
        </p:nvGraphicFramePr>
        <p:xfrm>
          <a:off x="695960" y="1772920"/>
          <a:ext cx="10514330" cy="3641856"/>
        </p:xfrm>
        <a:graphic>
          <a:graphicData uri="http://schemas.openxmlformats.org/drawingml/2006/table">
            <a:tbl>
              <a:tblPr/>
              <a:tblGrid>
                <a:gridCol w="2549525"/>
                <a:gridCol w="7964805"/>
              </a:tblGrid>
              <a:tr h="803275">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军事</a:t>
                      </a:r>
                      <a:endParaRPr kumimoji="0" lang="zh-CN" altLang="en-US"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4400" b="0" i="0" u="none" strike="noStrike" cap="none" normalizeH="0" baseline="0" dirty="0">
                        <a:ln>
                          <a:noFill/>
                        </a:ln>
                        <a:solidFill>
                          <a:schemeClr val="tx1"/>
                        </a:solidFill>
                        <a:effectLst/>
                        <a:latin typeface="方正姚体" panose="02010601030101010101" pitchFamily="2" charset="-122"/>
                        <a:ea typeface="方正姚体" panose="02010601030101010101" pitchFamily="2"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271905">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经济</a:t>
                      </a:r>
                      <a:endParaRPr kumimoji="0" lang="zh-CN" altLang="en-US"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4400" b="0" i="0" u="none" strike="noStrike" cap="none" normalizeH="0" baseline="0">
                        <a:ln>
                          <a:noFill/>
                        </a:ln>
                        <a:solidFill>
                          <a:schemeClr val="tx1"/>
                        </a:solidFill>
                        <a:effectLst/>
                        <a:latin typeface="方正姚体" panose="02010601030101010101" pitchFamily="2" charset="-122"/>
                        <a:ea typeface="方正姚体" panose="02010601030101010101" pitchFamily="2"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r h="1566545">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en-US"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社会生活</a:t>
                      </a:r>
                      <a:endParaRPr kumimoji="0" lang="zh-CN" altLang="en-US"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4400" b="0" i="0" u="none" strike="noStrike" cap="none" normalizeH="0" baseline="0" dirty="0">
                        <a:ln>
                          <a:noFill/>
                        </a:ln>
                        <a:solidFill>
                          <a:schemeClr val="tx1"/>
                        </a:solidFill>
                        <a:effectLst/>
                        <a:latin typeface="方正姚体" panose="02010601030101010101" pitchFamily="2" charset="-122"/>
                        <a:ea typeface="方正姚体" panose="02010601030101010101" pitchFamily="2" charset="-122"/>
                      </a:endParaRPr>
                    </a:p>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4400" b="0" i="0" u="none" strike="noStrike" cap="none" normalizeH="0" baseline="0" dirty="0">
                        <a:ln>
                          <a:noFill/>
                        </a:ln>
                        <a:solidFill>
                          <a:schemeClr val="tx1"/>
                        </a:solidFill>
                        <a:effectLst/>
                        <a:latin typeface="方正姚体" panose="02010601030101010101" pitchFamily="2" charset="-122"/>
                        <a:ea typeface="方正姚体" panose="02010601030101010101" pitchFamily="2"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graphicFrame>
        <p:nvGraphicFramePr>
          <p:cNvPr id="3" name="Group 62"/>
          <p:cNvGraphicFramePr>
            <a:graphicFrameLocks noGrp="1"/>
          </p:cNvGraphicFramePr>
          <p:nvPr>
            <p:custDataLst>
              <p:tags r:id="rId2"/>
            </p:custDataLst>
          </p:nvPr>
        </p:nvGraphicFramePr>
        <p:xfrm>
          <a:off x="695643" y="1010920"/>
          <a:ext cx="10514330" cy="762004"/>
        </p:xfrm>
        <a:graphic>
          <a:graphicData uri="http://schemas.openxmlformats.org/drawingml/2006/table">
            <a:tbl>
              <a:tblPr/>
              <a:tblGrid>
                <a:gridCol w="2549525"/>
                <a:gridCol w="7964805"/>
              </a:tblGrid>
              <a:tr h="645160">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r>
                        <a:rPr kumimoji="0" lang="zh-CN" altLang="zh-CN"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rPr>
                        <a:t>政治</a:t>
                      </a:r>
                      <a:endParaRPr kumimoji="0" lang="zh-CN" altLang="zh-CN" sz="3200" b="0" i="0" u="none" strike="noStrike" cap="none" normalizeH="0" baseline="0" dirty="0">
                        <a:ln>
                          <a:noFill/>
                        </a:ln>
                        <a:solidFill>
                          <a:schemeClr val="tx1"/>
                        </a:solidFill>
                        <a:effectLst/>
                        <a:latin typeface="黑体" panose="02010609060101010101" pitchFamily="49" charset="-122"/>
                        <a:ea typeface="黑体" panose="02010609060101010101" pitchFamily="49"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c>
                  <a:txBody>
                    <a:bodyPr/>
                    <a:lstStyle>
                      <a:lvl1pPr eaLnBrk="0" hangingPunct="0">
                        <a:spcBef>
                          <a:spcPct val="20000"/>
                        </a:spcBef>
                        <a:defRPr sz="2800">
                          <a:solidFill>
                            <a:schemeClr val="tx1"/>
                          </a:solidFill>
                          <a:latin typeface="Arial" panose="020B0604020202020204" pitchFamily="34" charset="0"/>
                          <a:ea typeface="宋体" panose="02010600030101010101" pitchFamily="2" charset="-122"/>
                        </a:defRPr>
                      </a:lvl1pPr>
                      <a:lvl2pPr eaLnBrk="0" hangingPunct="0">
                        <a:spcBef>
                          <a:spcPct val="20000"/>
                        </a:spcBef>
                        <a:defRPr sz="2400">
                          <a:solidFill>
                            <a:schemeClr val="tx1"/>
                          </a:solidFill>
                          <a:latin typeface="Arial" panose="020B0604020202020204" pitchFamily="34" charset="0"/>
                          <a:ea typeface="宋体" panose="02010600030101010101" pitchFamily="2" charset="-122"/>
                        </a:defRPr>
                      </a:lvl2pPr>
                      <a:lvl3pPr eaLnBrk="0" hangingPunct="0">
                        <a:spcBef>
                          <a:spcPct val="20000"/>
                        </a:spcBef>
                        <a:defRPr sz="2000">
                          <a:solidFill>
                            <a:schemeClr val="tx1"/>
                          </a:solidFill>
                          <a:latin typeface="Arial" panose="020B0604020202020204" pitchFamily="34" charset="0"/>
                          <a:ea typeface="宋体" panose="02010600030101010101" pitchFamily="2" charset="-122"/>
                        </a:defRPr>
                      </a:lvl3pPr>
                      <a:lvl4pPr eaLnBrk="0" hangingPunct="0">
                        <a:spcBef>
                          <a:spcPct val="20000"/>
                        </a:spcBef>
                        <a:defRPr>
                          <a:solidFill>
                            <a:schemeClr val="tx1"/>
                          </a:solidFill>
                          <a:latin typeface="Arial" panose="020B0604020202020204" pitchFamily="34" charset="0"/>
                          <a:ea typeface="宋体" panose="02010600030101010101" pitchFamily="2" charset="-122"/>
                        </a:defRPr>
                      </a:lvl4pPr>
                      <a:lvl5pPr eaLnBrk="0" hangingPunct="0">
                        <a:spcBef>
                          <a:spcPct val="20000"/>
                        </a:spcBef>
                        <a:defRPr>
                          <a:solidFill>
                            <a:schemeClr val="tx1"/>
                          </a:solidFill>
                          <a:latin typeface="Arial" panose="020B0604020202020204" pitchFamily="34" charset="0"/>
                          <a:ea typeface="宋体" panose="02010600030101010101" pitchFamily="2" charset="-122"/>
                        </a:defRPr>
                      </a:lvl5pPr>
                      <a:lvl6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6pPr>
                      <a:lvl7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7pPr>
                      <a:lvl8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8pPr>
                      <a:lvl9pPr eaLnBrk="0" fontAlgn="base" hangingPunct="0">
                        <a:spcBef>
                          <a:spcPct val="2000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914400" rtl="0" eaLnBrk="0" fontAlgn="base" latinLnBrk="0" hangingPunct="0">
                        <a:lnSpc>
                          <a:spcPct val="100000"/>
                        </a:lnSpc>
                        <a:spcBef>
                          <a:spcPct val="20000"/>
                        </a:spcBef>
                        <a:spcAft>
                          <a:spcPct val="0"/>
                        </a:spcAft>
                        <a:buClrTx/>
                        <a:buSzTx/>
                        <a:buFontTx/>
                        <a:buNone/>
                      </a:pPr>
                      <a:endParaRPr kumimoji="0" lang="zh-CN" altLang="en-US" sz="4400" b="0" i="0" u="none" strike="noStrike" cap="none" normalizeH="0" baseline="0" dirty="0">
                        <a:ln>
                          <a:noFill/>
                        </a:ln>
                        <a:solidFill>
                          <a:schemeClr val="tx1"/>
                        </a:solidFill>
                        <a:effectLst/>
                        <a:latin typeface="方正姚体" panose="02010601030101010101" pitchFamily="2" charset="-122"/>
                        <a:ea typeface="方正姚体" panose="02010601030101010101" pitchFamily="2" charset="-122"/>
                      </a:endParaRPr>
                    </a:p>
                  </a:txBody>
                  <a:tcPr marT="45722" marB="45722" anchor="ctr" anchorCtr="1" horzOverflow="overflow">
                    <a:lnL w="38100" cap="flat" cmpd="sng" algn="ctr">
                      <a:solidFill>
                        <a:schemeClr val="tx1"/>
                      </a:solidFill>
                      <a:prstDash val="solid"/>
                      <a:round/>
                      <a:headEnd type="none" w="med" len="med"/>
                      <a:tailEnd type="none" w="med" len="med"/>
                    </a:lnL>
                    <a:lnR w="381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3">
                        <a:lumMod val="20000"/>
                        <a:lumOff val="80000"/>
                      </a:schemeClr>
                    </a:solidFill>
                  </a:tcPr>
                </a:tc>
              </a:tr>
            </a:tbl>
          </a:graphicData>
        </a:graphic>
      </p:graphicFrame>
      <p:sp>
        <p:nvSpPr>
          <p:cNvPr id="44097" name="Rectangle 65"/>
          <p:cNvSpPr>
            <a:spLocks noChangeArrowheads="1"/>
          </p:cNvSpPr>
          <p:nvPr>
            <p:custDataLst>
              <p:tags r:id="rId3"/>
            </p:custDataLst>
          </p:nvPr>
        </p:nvSpPr>
        <p:spPr bwMode="auto">
          <a:xfrm>
            <a:off x="3502513" y="4102188"/>
            <a:ext cx="6343021" cy="107632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wrap="square">
            <a:spAutoFit/>
          </a:bodyPr>
          <a:lstStyle>
            <a:lvl1pPr marL="0" lvl="0" indent="0" algn="l" defTabSz="914400" rtl="0" eaLnBrk="1" fontAlgn="base" latinLnBrk="0" hangingPunct="1">
              <a:lnSpc>
                <a:spcPct val="100000"/>
              </a:lnSpc>
              <a:spcBef>
                <a:spcPct val="0"/>
              </a:spcBef>
              <a:spcAft>
                <a:spcPct val="0"/>
              </a:spcAft>
              <a:buNone/>
              <a:defRPr sz="2800" b="0" i="0" u="sng" kern="1200" baseline="0">
                <a:solidFill>
                  <a:schemeClr val="tx1"/>
                </a:solidFill>
                <a:latin typeface="Arial" panose="020B0604020202020204" pitchFamily="34" charset="0"/>
                <a:ea typeface="黑体" panose="02010609060101010101" pitchFamily="49" charset="-122"/>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5pPr>
          </a:lstStyle>
          <a:p>
            <a:pPr lvl="0" fontAlgn="base"/>
            <a:r>
              <a:rPr lang="en-US" altLang="zh-CN" sz="3200" b="1" u="none" strike="noStrike" noProof="1">
                <a:solidFill>
                  <a:srgbClr val="FF0000"/>
                </a:solidFill>
                <a:latin typeface="黑体" panose="02010609060101010101" pitchFamily="49" charset="-122"/>
                <a:cs typeface="新宋体" panose="02010609030101010101" charset="-122"/>
              </a:rPr>
              <a:t>a</a:t>
            </a:r>
            <a:r>
              <a:rPr lang="zh-CN" altLang="en-US" sz="3200" b="1" u="none" strike="noStrike" noProof="1">
                <a:solidFill>
                  <a:srgbClr val="FF0000"/>
                </a:solidFill>
                <a:latin typeface="黑体" panose="02010609060101010101" pitchFamily="49" charset="-122"/>
                <a:cs typeface="新宋体" panose="02010609030101010101" charset="-122"/>
              </a:rPr>
              <a:t>、“文明开化”，向西方学习</a:t>
            </a:r>
            <a:endParaRPr lang="zh-CN" altLang="en-US" sz="3200" b="1" u="none" strike="noStrike" noProof="1">
              <a:solidFill>
                <a:srgbClr val="FF0000"/>
              </a:solidFill>
              <a:latin typeface="黑体" panose="02010609060101010101" pitchFamily="49" charset="-122"/>
              <a:cs typeface="新宋体" panose="02010609030101010101" charset="-122"/>
            </a:endParaRPr>
          </a:p>
          <a:p>
            <a:pPr lvl="0" fontAlgn="base"/>
            <a:r>
              <a:rPr lang="en-US" altLang="zh-CN" sz="3200" b="1" u="none" strike="noStrike" noProof="1">
                <a:solidFill>
                  <a:srgbClr val="FF0000"/>
                </a:solidFill>
                <a:latin typeface="黑体" panose="02010609060101010101" pitchFamily="49" charset="-122"/>
                <a:cs typeface="新宋体" panose="02010609030101010101" charset="-122"/>
              </a:rPr>
              <a:t>b</a:t>
            </a:r>
            <a:r>
              <a:rPr lang="zh-CN" altLang="en-US" sz="3200" b="1" u="none" strike="noStrike" noProof="1">
                <a:solidFill>
                  <a:srgbClr val="FF0000"/>
                </a:solidFill>
                <a:latin typeface="黑体" panose="02010609060101010101" pitchFamily="49" charset="-122"/>
                <a:cs typeface="新宋体" panose="02010609030101010101" charset="-122"/>
              </a:rPr>
              <a:t>、努力发展教育。</a:t>
            </a:r>
            <a:endParaRPr lang="zh-CN" altLang="en-US" sz="3200" b="1" u="none" strike="noStrike" noProof="1">
              <a:solidFill>
                <a:srgbClr val="FF0000"/>
              </a:solidFill>
              <a:latin typeface="黑体" panose="02010609060101010101" pitchFamily="49" charset="-122"/>
              <a:cs typeface="新宋体" panose="02010609030101010101" charset="-122"/>
            </a:endParaRPr>
          </a:p>
        </p:txBody>
      </p:sp>
      <p:sp>
        <p:nvSpPr>
          <p:cNvPr id="44099" name="Rectangle 67"/>
          <p:cNvSpPr>
            <a:spLocks noChangeArrowheads="1"/>
          </p:cNvSpPr>
          <p:nvPr>
            <p:custDataLst>
              <p:tags r:id="rId4"/>
            </p:custDataLst>
          </p:nvPr>
        </p:nvSpPr>
        <p:spPr bwMode="auto">
          <a:xfrm>
            <a:off x="3502513" y="2723833"/>
            <a:ext cx="6343021" cy="107632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wrap="square">
            <a:spAutoFit/>
          </a:bodyPr>
          <a:lstStyle>
            <a:lvl1pPr marL="0" lvl="0" indent="0" algn="l" defTabSz="914400" rtl="0" eaLnBrk="1" fontAlgn="base" latinLnBrk="0" hangingPunct="1">
              <a:lnSpc>
                <a:spcPct val="100000"/>
              </a:lnSpc>
              <a:spcBef>
                <a:spcPct val="0"/>
              </a:spcBef>
              <a:spcAft>
                <a:spcPct val="0"/>
              </a:spcAft>
              <a:buNone/>
              <a:defRPr sz="2800" b="0" i="0" u="sng" kern="1200" baseline="0">
                <a:solidFill>
                  <a:schemeClr val="tx1"/>
                </a:solidFill>
                <a:latin typeface="Arial" panose="020B0604020202020204" pitchFamily="34" charset="0"/>
                <a:ea typeface="黑体" panose="02010609060101010101" pitchFamily="49" charset="-122"/>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5pPr>
          </a:lstStyle>
          <a:p>
            <a:pPr lvl="0" fontAlgn="base"/>
            <a:r>
              <a:rPr lang="en-US" altLang="zh-CN" sz="3200" b="1" u="none" strike="noStrike" noProof="1">
                <a:solidFill>
                  <a:srgbClr val="FF0000"/>
                </a:solidFill>
                <a:latin typeface="黑体" panose="02010609060101010101" pitchFamily="49" charset="-122"/>
                <a:cs typeface="新宋体" panose="02010609030101010101" charset="-122"/>
              </a:rPr>
              <a:t>a</a:t>
            </a:r>
            <a:r>
              <a:rPr lang="zh-CN" altLang="en-US" sz="3200" b="1" u="none" strike="noStrike" noProof="1">
                <a:solidFill>
                  <a:srgbClr val="FF0000"/>
                </a:solidFill>
                <a:latin typeface="黑体" panose="02010609060101010101" pitchFamily="49" charset="-122"/>
                <a:cs typeface="新宋体" panose="02010609030101010101" charset="-122"/>
              </a:rPr>
              <a:t>、推行地税改革</a:t>
            </a:r>
            <a:r>
              <a:rPr lang="zh-CN" altLang="en-US" sz="3200" b="1" u="none" strike="noStrike" noProof="1">
                <a:solidFill>
                  <a:schemeClr val="bg1"/>
                </a:solidFill>
                <a:latin typeface="黑体" panose="02010609060101010101" pitchFamily="49" charset="-122"/>
                <a:cs typeface="新宋体" panose="02010609030101010101" charset="-122"/>
                <a:sym typeface="+mn-ea"/>
              </a:rPr>
              <a:t>有利于</a:t>
            </a:r>
            <a:endParaRPr lang="en-US" altLang="zh-CN" sz="3200" b="1" u="none" strike="noStrike" noProof="1">
              <a:solidFill>
                <a:srgbClr val="FF0000"/>
              </a:solidFill>
              <a:latin typeface="黑体" panose="02010609060101010101" pitchFamily="49" charset="-122"/>
              <a:cs typeface="新宋体" panose="02010609030101010101" charset="-122"/>
            </a:endParaRPr>
          </a:p>
          <a:p>
            <a:pPr lvl="0" fontAlgn="base"/>
            <a:r>
              <a:rPr lang="en-US" altLang="zh-CN" sz="3200" b="1" u="none" strike="noStrike" noProof="1">
                <a:solidFill>
                  <a:srgbClr val="FF0000"/>
                </a:solidFill>
                <a:latin typeface="黑体" panose="02010609060101010101" pitchFamily="49" charset="-122"/>
                <a:cs typeface="新宋体" panose="02010609030101010101" charset="-122"/>
              </a:rPr>
              <a:t>b</a:t>
            </a:r>
            <a:r>
              <a:rPr lang="zh-CN" altLang="en-US" sz="3200" b="1" u="none" strike="noStrike" noProof="1">
                <a:solidFill>
                  <a:srgbClr val="FF0000"/>
                </a:solidFill>
                <a:latin typeface="黑体" panose="02010609060101010101" pitchFamily="49" charset="-122"/>
                <a:cs typeface="新宋体" panose="02010609030101010101" charset="-122"/>
              </a:rPr>
              <a:t>、“殖产兴业”，发展近代经济</a:t>
            </a:r>
            <a:endParaRPr lang="zh-CN" altLang="en-US" sz="3200" b="1" u="none" strike="noStrike" noProof="1">
              <a:solidFill>
                <a:srgbClr val="FF0000"/>
              </a:solidFill>
              <a:latin typeface="黑体" panose="02010609060101010101" pitchFamily="49" charset="-122"/>
              <a:cs typeface="新宋体" panose="02010609030101010101" charset="-122"/>
            </a:endParaRPr>
          </a:p>
        </p:txBody>
      </p:sp>
      <p:sp>
        <p:nvSpPr>
          <p:cNvPr id="44085" name="Line 53"/>
          <p:cNvSpPr/>
          <p:nvPr>
            <p:custDataLst>
              <p:tags r:id="rId5"/>
            </p:custDataLst>
          </p:nvPr>
        </p:nvSpPr>
        <p:spPr>
          <a:xfrm flipV="1">
            <a:off x="3131185" y="3117215"/>
            <a:ext cx="2203450" cy="2508250"/>
          </a:xfrm>
          <a:prstGeom prst="line">
            <a:avLst/>
          </a:prstGeom>
          <a:ln w="63500" cap="flat" cmpd="sng">
            <a:solidFill>
              <a:srgbClr val="0000FF"/>
            </a:solidFill>
            <a:prstDash val="solid"/>
            <a:round/>
            <a:headEnd type="none" w="med" len="med"/>
            <a:tailEnd type="triangle" w="med" len="med"/>
          </a:ln>
        </p:spPr>
        <p:txBody>
          <a:bodyPr anchor="t" anchorCtr="0"/>
          <a:lstStyle/>
          <a:p>
            <a:endParaRPr lang="zh-CN" altLang="en-US" dirty="0">
              <a:latin typeface="黑体" panose="02010609060101010101" pitchFamily="49" charset="-122"/>
              <a:ea typeface="黑体" panose="02010609060101010101" pitchFamily="49" charset="-122"/>
            </a:endParaRPr>
          </a:p>
        </p:txBody>
      </p:sp>
      <p:sp>
        <p:nvSpPr>
          <p:cNvPr id="44092" name="Text Box 60"/>
          <p:cNvSpPr txBox="1">
            <a:spLocks noChangeArrowheads="1"/>
          </p:cNvSpPr>
          <p:nvPr>
            <p:custDataLst>
              <p:tags r:id="rId6"/>
            </p:custDataLst>
          </p:nvPr>
        </p:nvSpPr>
        <p:spPr bwMode="auto">
          <a:xfrm>
            <a:off x="767715" y="5442583"/>
            <a:ext cx="11294110" cy="103886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3">
            <a:schemeClr val="lt1"/>
          </a:lnRef>
          <a:fillRef idx="1">
            <a:schemeClr val="accent2"/>
          </a:fillRef>
          <a:effectRef idx="1">
            <a:schemeClr val="accent2"/>
          </a:effectRef>
          <a:fontRef idx="minor">
            <a:schemeClr val="lt1"/>
          </a:fontRef>
        </p:style>
        <p:txBody>
          <a:bodyPr wrap="square">
            <a:spAutoFit/>
          </a:bodyPr>
          <a:lstStyle>
            <a:lvl1pPr marL="0" lvl="0" indent="0" algn="l" defTabSz="914400" rtl="0" eaLnBrk="1" fontAlgn="base" latinLnBrk="0" hangingPunct="1">
              <a:lnSpc>
                <a:spcPct val="100000"/>
              </a:lnSpc>
              <a:spcBef>
                <a:spcPct val="0"/>
              </a:spcBef>
              <a:spcAft>
                <a:spcPct val="0"/>
              </a:spcAft>
              <a:buNone/>
              <a:defRPr sz="2800" b="0" i="0" u="sng" kern="1200" baseline="0">
                <a:solidFill>
                  <a:schemeClr val="tx1"/>
                </a:solidFill>
                <a:latin typeface="Arial" panose="020B0604020202020204" pitchFamily="34" charset="0"/>
                <a:ea typeface="黑体" panose="02010609060101010101" pitchFamily="49" charset="-122"/>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5pPr>
          </a:lstStyle>
          <a:p>
            <a:pPr lvl="0" algn="l" eaLnBrk="0" fontAlgn="base" hangingPunct="0">
              <a:spcBef>
                <a:spcPct val="20000"/>
              </a:spcBef>
              <a:buClrTx/>
              <a:buSzTx/>
              <a:buFontTx/>
            </a:pPr>
            <a:r>
              <a:rPr lang="zh-CN" altLang="en-US" b="1" u="none" strike="noStrike" noProof="1">
                <a:ln>
                  <a:noFill/>
                </a:ln>
                <a:solidFill>
                  <a:schemeClr val="tx1"/>
                </a:solidFill>
                <a:effectLst/>
                <a:latin typeface="黑体" panose="02010609060101010101" pitchFamily="49" charset="-122"/>
              </a:rPr>
              <a:t>A、最有利于资本主义发展的   B、</a:t>
            </a:r>
            <a:r>
              <a:rPr lang="zh-CN" altLang="en-US" b="1" u="none" strike="noStrike" noProof="1">
                <a:ln>
                  <a:noFill/>
                </a:ln>
                <a:solidFill>
                  <a:schemeClr val="tx1"/>
                </a:solidFill>
                <a:effectLst/>
                <a:latin typeface="黑体" panose="02010609060101010101" pitchFamily="49" charset="-122"/>
                <a:sym typeface="+mn-ea"/>
              </a:rPr>
              <a:t>有利于“富国强兵”</a:t>
            </a:r>
            <a:r>
              <a:rPr lang="zh-CN" altLang="en-US" b="1" u="none" strike="noStrike" noProof="1">
                <a:ln>
                  <a:noFill/>
                </a:ln>
                <a:solidFill>
                  <a:schemeClr val="tx1"/>
                </a:solidFill>
                <a:effectLst/>
                <a:latin typeface="黑体" panose="02010609060101010101" pitchFamily="49" charset="-122"/>
              </a:rPr>
              <a:t>  </a:t>
            </a:r>
            <a:endParaRPr lang="zh-CN" altLang="en-US" b="1" u="none" strike="noStrike" noProof="1">
              <a:ln>
                <a:noFill/>
              </a:ln>
              <a:solidFill>
                <a:schemeClr val="tx1"/>
              </a:solidFill>
              <a:effectLst/>
              <a:latin typeface="黑体" panose="02010609060101010101" pitchFamily="49" charset="-122"/>
            </a:endParaRPr>
          </a:p>
          <a:p>
            <a:pPr lvl="0" algn="l" eaLnBrk="0" fontAlgn="base" hangingPunct="0">
              <a:spcBef>
                <a:spcPct val="20000"/>
              </a:spcBef>
              <a:buClrTx/>
              <a:buSzTx/>
              <a:buFontTx/>
            </a:pPr>
            <a:r>
              <a:rPr lang="zh-CN" altLang="en-US" b="1" u="none" strike="noStrike" noProof="1">
                <a:ln>
                  <a:noFill/>
                </a:ln>
                <a:solidFill>
                  <a:schemeClr val="tx1"/>
                </a:solidFill>
                <a:effectLst/>
                <a:latin typeface="黑体" panose="02010609060101010101" pitchFamily="49" charset="-122"/>
              </a:rPr>
              <a:t>C、巩固新</a:t>
            </a:r>
            <a:r>
              <a:rPr lang="zh-CN" altLang="en-US" b="1" u="none" strike="noStrike" noProof="1">
                <a:ln>
                  <a:noFill/>
                </a:ln>
                <a:solidFill>
                  <a:schemeClr val="tx1"/>
                </a:solidFill>
                <a:effectLst/>
                <a:latin typeface="黑体" panose="02010609060101010101" pitchFamily="49" charset="-122"/>
              </a:rPr>
              <a:t>政权        </a:t>
            </a:r>
            <a:r>
              <a:rPr lang="zh-CN" altLang="en-US" b="1" u="none" strike="noStrike" noProof="1" smtClean="0">
                <a:ln>
                  <a:noFill/>
                </a:ln>
                <a:solidFill>
                  <a:schemeClr val="tx1"/>
                </a:solidFill>
                <a:effectLst/>
                <a:latin typeface="黑体" panose="02010609060101010101" pitchFamily="49" charset="-122"/>
              </a:rPr>
              <a:t>       D</a:t>
            </a:r>
            <a:r>
              <a:rPr lang="zh-CN" altLang="en-US" b="1" u="none" strike="noStrike" noProof="1">
                <a:ln>
                  <a:noFill/>
                </a:ln>
                <a:solidFill>
                  <a:schemeClr val="tx1"/>
                </a:solidFill>
                <a:effectLst/>
                <a:latin typeface="黑体" panose="02010609060101010101" pitchFamily="49" charset="-122"/>
              </a:rPr>
              <a:t>、</a:t>
            </a:r>
            <a:r>
              <a:rPr lang="zh-CN" altLang="en-US" b="1" u="none" strike="noStrike" noProof="1">
                <a:ln>
                  <a:noFill/>
                </a:ln>
                <a:solidFill>
                  <a:schemeClr val="tx1"/>
                </a:solidFill>
                <a:effectLst/>
                <a:latin typeface="黑体" panose="02010609060101010101" pitchFamily="49" charset="-122"/>
                <a:sym typeface="+mn-ea"/>
              </a:rPr>
              <a:t>影响最深远 </a:t>
            </a:r>
            <a:endParaRPr lang="zh-CN" altLang="en-US" b="1" u="none" strike="noStrike" noProof="1">
              <a:ln>
                <a:noFill/>
              </a:ln>
              <a:solidFill>
                <a:schemeClr val="tx1"/>
              </a:solidFill>
              <a:effectLst/>
              <a:latin typeface="黑体" panose="02010609060101010101" pitchFamily="49" charset="-122"/>
              <a:sym typeface="+mn-ea"/>
            </a:endParaRPr>
          </a:p>
        </p:txBody>
      </p:sp>
      <p:sp>
        <p:nvSpPr>
          <p:cNvPr id="6" name="Line 53"/>
          <p:cNvSpPr/>
          <p:nvPr>
            <p:custDataLst>
              <p:tags r:id="rId7"/>
            </p:custDataLst>
          </p:nvPr>
        </p:nvSpPr>
        <p:spPr>
          <a:xfrm flipH="1" flipV="1">
            <a:off x="5852795" y="4956175"/>
            <a:ext cx="731520" cy="1313815"/>
          </a:xfrm>
          <a:prstGeom prst="line">
            <a:avLst/>
          </a:prstGeom>
          <a:ln w="63500" cap="flat" cmpd="sng">
            <a:solidFill>
              <a:srgbClr val="0000FF"/>
            </a:solidFill>
            <a:prstDash val="solid"/>
            <a:round/>
            <a:headEnd type="none" w="med" len="med"/>
            <a:tailEnd type="triangle" w="med" len="med"/>
          </a:ln>
        </p:spPr>
        <p:txBody>
          <a:bodyPr anchor="t" anchorCtr="0"/>
          <a:lstStyle/>
          <a:p>
            <a:endParaRPr lang="zh-CN" altLang="en-US" dirty="0">
              <a:latin typeface="黑体" panose="02010609060101010101" pitchFamily="49" charset="-122"/>
              <a:ea typeface="黑体" panose="02010609060101010101" pitchFamily="49" charset="-122"/>
            </a:endParaRPr>
          </a:p>
        </p:txBody>
      </p:sp>
      <p:grpSp>
        <p:nvGrpSpPr>
          <p:cNvPr id="20514" name="组合 7"/>
          <p:cNvGrpSpPr/>
          <p:nvPr/>
        </p:nvGrpSpPr>
        <p:grpSpPr>
          <a:xfrm>
            <a:off x="6235042" y="2132574"/>
            <a:ext cx="2752960" cy="3670944"/>
            <a:chOff x="8823" y="3514"/>
            <a:chExt cx="2988" cy="6454"/>
          </a:xfrm>
        </p:grpSpPr>
        <p:sp>
          <p:nvSpPr>
            <p:cNvPr id="18467" name="Line 52"/>
            <p:cNvSpPr/>
            <p:nvPr>
              <p:custDataLst>
                <p:tags r:id="rId8"/>
              </p:custDataLst>
            </p:nvPr>
          </p:nvSpPr>
          <p:spPr>
            <a:xfrm flipH="1" flipV="1">
              <a:off x="8823" y="6004"/>
              <a:ext cx="2343" cy="3838"/>
            </a:xfrm>
            <a:prstGeom prst="line">
              <a:avLst/>
            </a:prstGeom>
            <a:ln w="63500" cap="flat" cmpd="sng">
              <a:solidFill>
                <a:srgbClr val="0000FF"/>
              </a:solidFill>
              <a:prstDash val="solid"/>
              <a:round/>
              <a:headEnd type="none" w="med" len="med"/>
              <a:tailEnd type="triangle" w="med" len="med"/>
            </a:ln>
          </p:spPr>
          <p:txBody>
            <a:bodyPr anchor="t" anchorCtr="0"/>
            <a:lstStyle/>
            <a:p>
              <a:endParaRPr lang="zh-CN" altLang="en-US" dirty="0">
                <a:latin typeface="黑体" panose="02010609060101010101" pitchFamily="49" charset="-122"/>
                <a:ea typeface="黑体" panose="02010609060101010101" pitchFamily="49" charset="-122"/>
              </a:endParaRPr>
            </a:p>
          </p:txBody>
        </p:sp>
        <p:sp>
          <p:nvSpPr>
            <p:cNvPr id="18468" name="Line 53"/>
            <p:cNvSpPr/>
            <p:nvPr>
              <p:custDataLst>
                <p:tags r:id="rId9"/>
              </p:custDataLst>
            </p:nvPr>
          </p:nvSpPr>
          <p:spPr>
            <a:xfrm flipH="1" flipV="1">
              <a:off x="10704" y="3514"/>
              <a:ext cx="1107" cy="6454"/>
            </a:xfrm>
            <a:prstGeom prst="line">
              <a:avLst/>
            </a:prstGeom>
            <a:ln w="63500" cap="flat" cmpd="sng">
              <a:solidFill>
                <a:srgbClr val="0000FF"/>
              </a:solidFill>
              <a:prstDash val="solid"/>
              <a:round/>
              <a:headEnd type="none" w="med" len="med"/>
              <a:tailEnd type="triangle" w="med" len="med"/>
            </a:ln>
          </p:spPr>
          <p:txBody>
            <a:bodyPr anchor="t" anchorCtr="0"/>
            <a:lstStyle/>
            <a:p>
              <a:endParaRPr lang="zh-CN" altLang="en-US" dirty="0">
                <a:latin typeface="黑体" panose="02010609060101010101" pitchFamily="49" charset="-122"/>
                <a:ea typeface="黑体" panose="02010609060101010101" pitchFamily="49" charset="-122"/>
              </a:endParaRPr>
            </a:p>
          </p:txBody>
        </p:sp>
      </p:grpSp>
      <p:sp>
        <p:nvSpPr>
          <p:cNvPr id="44098" name="Rectangle 66"/>
          <p:cNvSpPr>
            <a:spLocks noChangeArrowheads="1"/>
          </p:cNvSpPr>
          <p:nvPr>
            <p:custDataLst>
              <p:tags r:id="rId10"/>
            </p:custDataLst>
          </p:nvPr>
        </p:nvSpPr>
        <p:spPr bwMode="auto">
          <a:xfrm>
            <a:off x="3502513" y="1908272"/>
            <a:ext cx="6343021" cy="58356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wrap="square">
            <a:spAutoFit/>
          </a:bodyPr>
          <a:lstStyle>
            <a:lvl1pPr marL="0" lvl="0" indent="0" algn="l" defTabSz="914400" rtl="0" eaLnBrk="1" fontAlgn="base" latinLnBrk="0" hangingPunct="1">
              <a:lnSpc>
                <a:spcPct val="100000"/>
              </a:lnSpc>
              <a:spcBef>
                <a:spcPct val="0"/>
              </a:spcBef>
              <a:spcAft>
                <a:spcPct val="0"/>
              </a:spcAft>
              <a:buNone/>
              <a:defRPr sz="2800" b="0" i="0" u="sng" kern="1200" baseline="0">
                <a:solidFill>
                  <a:schemeClr val="tx1"/>
                </a:solidFill>
                <a:latin typeface="Arial" panose="020B0604020202020204" pitchFamily="34" charset="0"/>
                <a:ea typeface="黑体" panose="02010609060101010101" pitchFamily="49" charset="-122"/>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5pPr>
          </a:lstStyle>
          <a:p>
            <a:pPr lvl="0" fontAlgn="base"/>
            <a:r>
              <a:rPr lang="zh-CN" altLang="en-US" sz="3200" b="1" u="none" strike="noStrike" noProof="1">
                <a:solidFill>
                  <a:srgbClr val="FF0000"/>
                </a:solidFill>
                <a:latin typeface="黑体" panose="02010609060101010101" pitchFamily="49" charset="-122"/>
                <a:cs typeface="新宋体" panose="02010609030101010101" charset="-122"/>
              </a:rPr>
              <a:t>实行征兵制，建立新式军队</a:t>
            </a:r>
            <a:r>
              <a:rPr lang="zh-CN" altLang="en-US" sz="3200" u="sng" strike="noStrike" noProof="1">
                <a:solidFill>
                  <a:srgbClr val="FF0000"/>
                </a:solidFill>
                <a:latin typeface="黑体" panose="02010609060101010101" pitchFamily="49" charset="-122"/>
                <a:cs typeface="新宋体" panose="02010609030101010101" charset="-122"/>
              </a:rPr>
              <a:t>    </a:t>
            </a:r>
            <a:endParaRPr lang="zh-CN" altLang="en-US" sz="3200" u="sng" strike="noStrike" noProof="1">
              <a:solidFill>
                <a:srgbClr val="FF0000"/>
              </a:solidFill>
              <a:latin typeface="黑体" panose="02010609060101010101" pitchFamily="49" charset="-122"/>
              <a:cs typeface="新宋体" panose="02010609030101010101" charset="-122"/>
            </a:endParaRPr>
          </a:p>
        </p:txBody>
      </p:sp>
      <p:sp>
        <p:nvSpPr>
          <p:cNvPr id="4" name="Rectangle 66"/>
          <p:cNvSpPr>
            <a:spLocks noChangeArrowheads="1"/>
          </p:cNvSpPr>
          <p:nvPr>
            <p:custDataLst>
              <p:tags r:id="rId11"/>
            </p:custDataLst>
          </p:nvPr>
        </p:nvSpPr>
        <p:spPr bwMode="auto">
          <a:xfrm>
            <a:off x="3518511" y="1096792"/>
            <a:ext cx="6327023" cy="583565"/>
          </a:xfrm>
          <a:prstGeom prst="rect">
            <a:avLst/>
          </a:prstGeom>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tyle>
          <a:lnRef idx="2">
            <a:schemeClr val="dk1"/>
          </a:lnRef>
          <a:fillRef idx="1">
            <a:schemeClr val="lt1"/>
          </a:fillRef>
          <a:effectRef idx="0">
            <a:schemeClr val="dk1"/>
          </a:effectRef>
          <a:fontRef idx="minor">
            <a:schemeClr val="dk1"/>
          </a:fontRef>
        </p:style>
        <p:txBody>
          <a:bodyPr wrap="square">
            <a:spAutoFit/>
          </a:bodyPr>
          <a:lstStyle>
            <a:lvl1pPr marL="0" lvl="0" indent="0" algn="l" defTabSz="914400" rtl="0" eaLnBrk="1" fontAlgn="base" latinLnBrk="0" hangingPunct="1">
              <a:lnSpc>
                <a:spcPct val="100000"/>
              </a:lnSpc>
              <a:spcBef>
                <a:spcPct val="0"/>
              </a:spcBef>
              <a:spcAft>
                <a:spcPct val="0"/>
              </a:spcAft>
              <a:buNone/>
              <a:defRPr sz="2800" b="0" i="0" u="sng" kern="1200" baseline="0">
                <a:solidFill>
                  <a:schemeClr val="tx1"/>
                </a:solidFill>
                <a:latin typeface="Arial" panose="020B0604020202020204" pitchFamily="34" charset="0"/>
                <a:ea typeface="黑体" panose="02010609060101010101" pitchFamily="49" charset="-122"/>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5pPr>
          </a:lstStyle>
          <a:p>
            <a:pPr lvl="0" fontAlgn="base"/>
            <a:r>
              <a:rPr lang="zh-CN" altLang="en-US" sz="3200" b="1" u="none" strike="noStrike" noProof="1">
                <a:solidFill>
                  <a:srgbClr val="FF0000"/>
                </a:solidFill>
                <a:latin typeface="黑体" panose="02010609060101010101" pitchFamily="49" charset="-122"/>
                <a:cs typeface="新宋体" panose="02010609030101010101" charset="-122"/>
              </a:rPr>
              <a:t>废藩置县，加强中央集权</a:t>
            </a:r>
            <a:r>
              <a:rPr lang="zh-CN" altLang="en-US" sz="3200" u="sng" strike="noStrike" noProof="1">
                <a:solidFill>
                  <a:srgbClr val="FF0000"/>
                </a:solidFill>
                <a:latin typeface="黑体" panose="02010609060101010101" pitchFamily="49" charset="-122"/>
                <a:cs typeface="新宋体" panose="02010609030101010101" charset="-122"/>
              </a:rPr>
              <a:t>    </a:t>
            </a:r>
            <a:endParaRPr lang="zh-CN" altLang="en-US" sz="3200" u="sng" strike="noStrike" noProof="1">
              <a:solidFill>
                <a:srgbClr val="FF0000"/>
              </a:solidFill>
              <a:latin typeface="黑体" panose="02010609060101010101" pitchFamily="49" charset="-122"/>
              <a:cs typeface="新宋体" panose="02010609030101010101" charset="-122"/>
            </a:endParaRPr>
          </a:p>
        </p:txBody>
      </p:sp>
      <p:sp>
        <p:nvSpPr>
          <p:cNvPr id="2" name="Line 51"/>
          <p:cNvSpPr/>
          <p:nvPr>
            <p:custDataLst>
              <p:tags r:id="rId12"/>
            </p:custDataLst>
          </p:nvPr>
        </p:nvSpPr>
        <p:spPr>
          <a:xfrm flipV="1">
            <a:off x="2959100" y="1340485"/>
            <a:ext cx="4802505" cy="4997450"/>
          </a:xfrm>
          <a:prstGeom prst="line">
            <a:avLst/>
          </a:prstGeom>
          <a:ln w="63500" cap="flat" cmpd="sng">
            <a:solidFill>
              <a:srgbClr val="0000FF"/>
            </a:solidFill>
            <a:prstDash val="solid"/>
            <a:round/>
            <a:headEnd type="none" w="med" len="med"/>
            <a:tailEnd type="triangle" w="med" len="med"/>
          </a:ln>
        </p:spPr>
        <p:txBody>
          <a:bodyPr anchor="t" anchorCtr="0"/>
          <a:lstStyle/>
          <a:p>
            <a:endParaRPr lang="zh-CN" altLang="en-US" dirty="0">
              <a:latin typeface="黑体" panose="02010609060101010101" pitchFamily="49" charset="-122"/>
              <a:ea typeface="黑体" panose="02010609060101010101" pitchFamily="49" charset="-122"/>
            </a:endParaRPr>
          </a:p>
        </p:txBody>
      </p:sp>
      <p:sp>
        <p:nvSpPr>
          <p:cNvPr id="50188" name="矩形 50187"/>
          <p:cNvSpPr/>
          <p:nvPr>
            <p:custDataLst>
              <p:tags r:id="rId13"/>
            </p:custDataLst>
          </p:nvPr>
        </p:nvSpPr>
        <p:spPr>
          <a:xfrm>
            <a:off x="695400" y="1168398"/>
            <a:ext cx="10513168" cy="1323439"/>
          </a:xfrm>
          <a:prstGeom prst="rect">
            <a:avLst/>
          </a:prstGeom>
          <a:solidFill>
            <a:schemeClr val="accent5">
              <a:lumMod val="20000"/>
              <a:lumOff val="80000"/>
            </a:schemeClr>
          </a:solidFill>
          <a:ln w="9525">
            <a:noFill/>
          </a:ln>
        </p:spPr>
        <p:txBody>
          <a:bodyPr wrap="square" anchor="t" anchorCtr="0">
            <a:spAutoFit/>
          </a:bodyPr>
          <a:lstStyle/>
          <a:p>
            <a:pPr algn="just"/>
            <a:r>
              <a:rPr lang="zh-CN" altLang="en-US" sz="4000" b="1" u="none" dirty="0">
                <a:latin typeface="黑体" panose="02010609060101010101" pitchFamily="49" charset="-122"/>
                <a:ea typeface="黑体" panose="02010609060101010101" pitchFamily="49" charset="-122"/>
              </a:rPr>
              <a:t>探究：通过对明治维新措施的分析，概括</a:t>
            </a:r>
            <a:r>
              <a:rPr lang="zh-CN" altLang="en-US" sz="4000" b="1" u="none" dirty="0">
                <a:latin typeface="黑体" panose="02010609060101010101" pitchFamily="49" charset="-122"/>
                <a:ea typeface="黑体" panose="02010609060101010101" pitchFamily="49" charset="-122"/>
                <a:sym typeface="宋体" panose="02010600030101010101" pitchFamily="2" charset="-122"/>
              </a:rPr>
              <a:t>明治维新</a:t>
            </a:r>
            <a:r>
              <a:rPr lang="zh-CN" altLang="en-US" sz="4000" b="1" u="none" dirty="0">
                <a:latin typeface="黑体" panose="02010609060101010101" pitchFamily="49" charset="-122"/>
                <a:ea typeface="黑体" panose="02010609060101010101" pitchFamily="49" charset="-122"/>
              </a:rPr>
              <a:t>使日本社会产生了哪些深刻变化？</a:t>
            </a:r>
            <a:endParaRPr lang="zh-CN" altLang="en-US" sz="4000" b="1" u="none" dirty="0">
              <a:latin typeface="黑体" panose="02010609060101010101" pitchFamily="49" charset="-122"/>
              <a:ea typeface="黑体" panose="02010609060101010101" pitchFamily="49" charset="-122"/>
            </a:endParaRPr>
          </a:p>
        </p:txBody>
      </p:sp>
      <p:sp>
        <p:nvSpPr>
          <p:cNvPr id="50182" name="矩形 50181"/>
          <p:cNvSpPr/>
          <p:nvPr/>
        </p:nvSpPr>
        <p:spPr>
          <a:xfrm>
            <a:off x="721777" y="3122482"/>
            <a:ext cx="10513168" cy="1938992"/>
          </a:xfrm>
          <a:prstGeom prst="rect">
            <a:avLst/>
          </a:prstGeom>
          <a:solidFill>
            <a:schemeClr val="accent1">
              <a:lumMod val="20000"/>
              <a:lumOff val="80000"/>
            </a:schemeClr>
          </a:solidFill>
          <a:ln w="9525">
            <a:noFill/>
          </a:ln>
        </p:spPr>
        <p:txBody>
          <a:bodyPr wrap="square" anchor="t" anchorCtr="0">
            <a:spAutoFit/>
          </a:bodyPr>
          <a:lstStyle/>
          <a:p>
            <a:pPr algn="just">
              <a:spcBef>
                <a:spcPct val="50000"/>
              </a:spcBef>
              <a:buClr>
                <a:schemeClr val="bg1"/>
              </a:buClr>
            </a:pPr>
            <a:r>
              <a:rPr lang="zh-CN" altLang="en-US" sz="4000" b="1" u="none" dirty="0">
                <a:solidFill>
                  <a:srgbClr val="FF0000"/>
                </a:solidFill>
                <a:latin typeface="黑体" panose="02010609060101010101" pitchFamily="49" charset="-122"/>
                <a:ea typeface="黑体" panose="02010609060101010101" pitchFamily="49" charset="-122"/>
                <a:cs typeface="新宋体" panose="02010609030101010101" charset="-122"/>
              </a:rPr>
              <a:t>积极：</a:t>
            </a:r>
            <a:r>
              <a:rPr lang="zh-CN" altLang="en-US" sz="4000" b="1" u="none" dirty="0">
                <a:solidFill>
                  <a:schemeClr val="tx1"/>
                </a:solidFill>
                <a:latin typeface="黑体" panose="02010609060101010101" pitchFamily="49" charset="-122"/>
                <a:ea typeface="黑体" panose="02010609060101010101" pitchFamily="49" charset="-122"/>
                <a:cs typeface="新宋体" panose="02010609030101010101" charset="-122"/>
              </a:rPr>
              <a:t>使日本</a:t>
            </a:r>
            <a:r>
              <a:rPr lang="zh-CN" altLang="en-US" sz="4000" b="1" dirty="0">
                <a:solidFill>
                  <a:schemeClr val="tx1"/>
                </a:solidFill>
                <a:latin typeface="黑体" panose="02010609060101010101" pitchFamily="49" charset="-122"/>
                <a:ea typeface="黑体" panose="02010609060101010101" pitchFamily="49" charset="-122"/>
                <a:cs typeface="新宋体" panose="02010609030101010101" charset="-122"/>
                <a:sym typeface="+mn-ea"/>
              </a:rPr>
              <a:t>迅</a:t>
            </a:r>
            <a:r>
              <a:rPr lang="zh-CN" altLang="en-US" sz="4000" b="1" dirty="0">
                <a:latin typeface="黑体" panose="02010609060101010101" pitchFamily="49" charset="-122"/>
                <a:ea typeface="黑体" panose="02010609060101010101" pitchFamily="49" charset="-122"/>
                <a:cs typeface="新宋体" panose="02010609030101010101" charset="-122"/>
                <a:sym typeface="+mn-ea"/>
              </a:rPr>
              <a:t>速走上发展资本主义的道路，</a:t>
            </a:r>
            <a:r>
              <a:rPr lang="zh-CN" altLang="en-US" sz="4000" b="1" u="none" dirty="0">
                <a:solidFill>
                  <a:schemeClr val="tx1"/>
                </a:solidFill>
                <a:latin typeface="黑体" panose="02010609060101010101" pitchFamily="49" charset="-122"/>
                <a:ea typeface="黑体" panose="02010609060101010101" pitchFamily="49" charset="-122"/>
                <a:cs typeface="新宋体" panose="02010609030101010101" charset="-122"/>
              </a:rPr>
              <a:t>是日本历史的重大转折点，摆脱了民族危机，开始跻身资本主义强国之列。</a:t>
            </a:r>
            <a:endParaRPr lang="zh-CN" altLang="en-US" sz="4000" b="1" u="none"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26" name="圆角矩形 25"/>
          <p:cNvSpPr/>
          <p:nvPr>
            <p:custDataLst>
              <p:tags r:id="rId14"/>
            </p:custDataLst>
          </p:nvPr>
        </p:nvSpPr>
        <p:spPr>
          <a:xfrm>
            <a:off x="3286619" y="167152"/>
            <a:ext cx="6558915" cy="56515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517" name="TextBox 27"/>
          <p:cNvSpPr txBox="1"/>
          <p:nvPr>
            <p:custDataLst>
              <p:tags r:id="rId15"/>
            </p:custDataLst>
          </p:nvPr>
        </p:nvSpPr>
        <p:spPr>
          <a:xfrm>
            <a:off x="3574107" y="116632"/>
            <a:ext cx="6410325" cy="565150"/>
          </a:xfrm>
          <a:prstGeom prst="rect">
            <a:avLst/>
          </a:prstGeom>
          <a:noFill/>
          <a:ln w="9525">
            <a:noFill/>
          </a:ln>
        </p:spPr>
        <p:txBody>
          <a:bodyPr>
            <a:no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观疗效</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的作用</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44085"/>
                                        </p:tgtEl>
                                        <p:attrNameLst>
                                          <p:attrName>style.visibility</p:attrName>
                                        </p:attrNameLst>
                                      </p:cBhvr>
                                      <p:to>
                                        <p:strVal val="visible"/>
                                      </p:to>
                                    </p:set>
                                    <p:animEffect transition="in" filter="wipe(down)">
                                      <p:cBhvr>
                                        <p:cTn id="7" dur="500"/>
                                        <p:tgtEl>
                                          <p:spTgt spid="4408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500" fill="hold">
                                          <p:stCondLst>
                                            <p:cond delay="0"/>
                                          </p:stCondLst>
                                        </p:cTn>
                                        <p:tgtEl>
                                          <p:spTgt spid="20514"/>
                                        </p:tgtEl>
                                        <p:attrNameLst>
                                          <p:attrName>style.visibility</p:attrName>
                                        </p:attrNameLst>
                                      </p:cBhvr>
                                      <p:to>
                                        <p:strVal val="visible"/>
                                      </p:to>
                                    </p:set>
                                    <p:anim calcmode="lin" valueType="num">
                                      <p:cBhvr additive="base">
                                        <p:cTn id="12" dur="500" fill="hold"/>
                                        <p:tgtEl>
                                          <p:spTgt spid="20514"/>
                                        </p:tgtEl>
                                        <p:attrNameLst>
                                          <p:attrName>ppt_x</p:attrName>
                                        </p:attrNameLst>
                                      </p:cBhvr>
                                      <p:tavLst>
                                        <p:tav tm="0">
                                          <p:val>
                                            <p:strVal val="#ppt_x"/>
                                          </p:val>
                                        </p:tav>
                                        <p:tav tm="100000">
                                          <p:val>
                                            <p:strVal val="#ppt_x"/>
                                          </p:val>
                                        </p:tav>
                                      </p:tavLst>
                                    </p:anim>
                                    <p:anim calcmode="lin" valueType="num">
                                      <p:cBhvr additive="base">
                                        <p:cTn id="13" dur="500" fill="hold"/>
                                        <p:tgtEl>
                                          <p:spTgt spid="20514"/>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2" presetClass="entr" presetSubtype="4" fill="hold" grpId="0" nodeType="clickEffect">
                                  <p:stCondLst>
                                    <p:cond delay="0"/>
                                  </p:stCondLst>
                                  <p:childTnLst>
                                    <p:set>
                                      <p:cBhvr>
                                        <p:cTn id="17" dur="1" fill="hold">
                                          <p:stCondLst>
                                            <p:cond delay="0"/>
                                          </p:stCondLst>
                                        </p:cTn>
                                        <p:tgtEl>
                                          <p:spTgt spid="2"/>
                                        </p:tgtEl>
                                        <p:attrNameLst>
                                          <p:attrName>style.visibility</p:attrName>
                                        </p:attrNameLst>
                                      </p:cBhvr>
                                      <p:to>
                                        <p:strVal val="visible"/>
                                      </p:to>
                                    </p:set>
                                    <p:animEffect transition="in" filter="wipe(down)">
                                      <p:cBhvr>
                                        <p:cTn id="18" dur="500"/>
                                        <p:tgtEl>
                                          <p:spTgt spid="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50188"/>
                                        </p:tgtEl>
                                        <p:attrNameLst>
                                          <p:attrName>style.visibility</p:attrName>
                                        </p:attrNameLst>
                                      </p:cBhvr>
                                      <p:to>
                                        <p:strVal val="visible"/>
                                      </p:to>
                                    </p:set>
                                    <p:animEffect transition="in" filter="blinds(horizontal)">
                                      <p:cBhvr>
                                        <p:cTn id="29" dur="500"/>
                                        <p:tgtEl>
                                          <p:spTgt spid="50188"/>
                                        </p:tgtEl>
                                      </p:cBhvr>
                                    </p:animEffect>
                                  </p:childTnLst>
                                </p:cTn>
                              </p:par>
                            </p:childTnLst>
                          </p:cTn>
                        </p:par>
                      </p:childTnLst>
                    </p:cTn>
                  </p:par>
                  <p:par>
                    <p:cTn id="30" fill="hold">
                      <p:stCondLst>
                        <p:cond delay="indefinite"/>
                      </p:stCondLst>
                      <p:childTnLst>
                        <p:par>
                          <p:cTn id="31" fill="hold">
                            <p:stCondLst>
                              <p:cond delay="0"/>
                            </p:stCondLst>
                            <p:childTnLst>
                              <p:par>
                                <p:cTn id="32" presetID="1" presetClass="entr" presetSubtype="0" fill="hold" grpId="0" nodeType="clickEffect">
                                  <p:stCondLst>
                                    <p:cond delay="0"/>
                                  </p:stCondLst>
                                  <p:childTnLst>
                                    <p:set>
                                      <p:cBhvr>
                                        <p:cTn id="33" dur="1" fill="hold">
                                          <p:stCondLst>
                                            <p:cond delay="0"/>
                                          </p:stCondLst>
                                        </p:cTn>
                                        <p:tgtEl>
                                          <p:spTgt spid="5018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85" grpId="0" bldLvl="0" animBg="1"/>
      <p:bldP spid="2" grpId="0" bldLvl="0" animBg="1"/>
      <p:bldP spid="50188" grpId="0" bldLvl="0" animBg="1"/>
      <p:bldP spid="50182" grpId="0" animBg="1"/>
      <p:bldP spid="50182" grpId="1"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8" name="图片 1" descr="图片13"/>
          <p:cNvPicPr>
            <a:picLocks noChangeAspect="1"/>
          </p:cNvPicPr>
          <p:nvPr>
            <p:custDataLst>
              <p:tags r:id="rId1"/>
            </p:custDataLst>
          </p:nvPr>
        </p:nvPicPr>
        <p:blipFill>
          <a:blip r:embed="rId2"/>
          <a:stretch>
            <a:fillRect/>
          </a:stretch>
        </p:blipFill>
        <p:spPr>
          <a:xfrm>
            <a:off x="6248935" y="1025427"/>
            <a:ext cx="5574030" cy="5229860"/>
          </a:xfrm>
          <a:prstGeom prst="rect">
            <a:avLst/>
          </a:prstGeom>
          <a:noFill/>
          <a:ln w="9525">
            <a:noFill/>
          </a:ln>
        </p:spPr>
      </p:pic>
      <p:sp>
        <p:nvSpPr>
          <p:cNvPr id="2" name="矩形 43039"/>
          <p:cNvSpPr/>
          <p:nvPr>
            <p:custDataLst>
              <p:tags r:id="rId3"/>
            </p:custDataLst>
          </p:nvPr>
        </p:nvSpPr>
        <p:spPr>
          <a:xfrm>
            <a:off x="486618" y="1700808"/>
            <a:ext cx="5760720" cy="3089510"/>
          </a:xfrm>
          <a:prstGeom prst="rect">
            <a:avLst/>
          </a:prstGeom>
          <a:noFill/>
          <a:ln w="9525" cap="flat" cmpd="sng">
            <a:noFill/>
            <a:prstDash val="solid"/>
            <a:miter/>
            <a:headEnd type="none" w="med" len="med"/>
            <a:tailEnd type="none" w="med" len="med"/>
          </a:ln>
        </p:spPr>
        <p:txBody>
          <a:bodyPr/>
          <a:lstStyle/>
          <a:p>
            <a:pPr algn="just" eaLnBrk="1" hangingPunct="1">
              <a:lnSpc>
                <a:spcPct val="100000"/>
              </a:lnSpc>
              <a:spcBef>
                <a:spcPct val="20000"/>
              </a:spcBef>
              <a:buClrTx/>
              <a:buSzTx/>
              <a:buFontTx/>
            </a:pPr>
            <a:r>
              <a:rPr lang="zh-CN" altLang="en-US" sz="3200" dirty="0" smtClean="0">
                <a:gradFill>
                  <a:gsLst>
                    <a:gs pos="0">
                      <a:srgbClr val="012D86"/>
                    </a:gs>
                    <a:gs pos="100000">
                      <a:srgbClr val="0E2557"/>
                    </a:gs>
                  </a:gsLst>
                  <a:lin scaled="0"/>
                </a:gradFill>
                <a:latin typeface="黑体" panose="02010609060101010101" pitchFamily="49" charset="-122"/>
                <a:ea typeface="黑体" panose="02010609060101010101" pitchFamily="49" charset="-122"/>
                <a:cs typeface="新宋体" panose="02010609030101010101" charset="-122"/>
              </a:rPr>
              <a:t>材料</a:t>
            </a:r>
            <a:r>
              <a:rPr lang="zh-CN" altLang="en-US" sz="3200" dirty="0" smtClean="0">
                <a:gradFill>
                  <a:gsLst>
                    <a:gs pos="0">
                      <a:srgbClr val="012D86"/>
                    </a:gs>
                    <a:gs pos="100000">
                      <a:srgbClr val="0E2557"/>
                    </a:gs>
                  </a:gsLst>
                  <a:lin scaled="0"/>
                </a:gradFill>
                <a:latin typeface="黑体" panose="02010609060101010101" pitchFamily="49" charset="-122"/>
                <a:ea typeface="黑体" panose="02010609060101010101" pitchFamily="49" charset="-122"/>
                <a:cs typeface="新宋体" panose="02010609030101010101" charset="-122"/>
              </a:rPr>
              <a:t>：早在1867年，刚刚走上资本主义道路的日本，就以武力强迫朝鲜签订《江华约》……1894年，日本挑起甲午中日战争，加紧控制朝鲜……1910年正式吞并朝鲜。</a:t>
            </a:r>
            <a:endParaRPr lang="zh-CN" altLang="en-US" sz="3200" dirty="0" smtClean="0">
              <a:gradFill>
                <a:gsLst>
                  <a:gs pos="0">
                    <a:srgbClr val="012D86"/>
                  </a:gs>
                  <a:gs pos="100000">
                    <a:srgbClr val="0E2557"/>
                  </a:gs>
                </a:gsLst>
                <a:lin scaled="0"/>
              </a:gradFill>
              <a:latin typeface="黑体" panose="02010609060101010101" pitchFamily="49" charset="-122"/>
              <a:ea typeface="黑体" panose="02010609060101010101" pitchFamily="49" charset="-122"/>
              <a:cs typeface="新宋体" panose="02010609030101010101" charset="-122"/>
            </a:endParaRPr>
          </a:p>
        </p:txBody>
      </p:sp>
      <p:sp>
        <p:nvSpPr>
          <p:cNvPr id="50182" name="矩形 50181"/>
          <p:cNvSpPr/>
          <p:nvPr/>
        </p:nvSpPr>
        <p:spPr>
          <a:xfrm>
            <a:off x="594551" y="5013176"/>
            <a:ext cx="11046065" cy="1200329"/>
          </a:xfrm>
          <a:prstGeom prst="rect">
            <a:avLst/>
          </a:prstGeom>
          <a:solidFill>
            <a:schemeClr val="accent1">
              <a:lumMod val="20000"/>
              <a:lumOff val="80000"/>
            </a:schemeClr>
          </a:solidFill>
          <a:ln w="9525">
            <a:noFill/>
          </a:ln>
        </p:spPr>
        <p:txBody>
          <a:bodyPr wrap="square" anchor="t" anchorCtr="0">
            <a:spAutoFit/>
          </a:bodyPr>
          <a:lstStyle/>
          <a:p>
            <a:pPr algn="just">
              <a:spcBef>
                <a:spcPct val="50000"/>
              </a:spcBef>
              <a:buClr>
                <a:schemeClr val="bg1"/>
              </a:buClr>
            </a:pPr>
            <a:r>
              <a:rPr lang="zh-CN" altLang="en-US" sz="3600" b="1" u="none" dirty="0">
                <a:solidFill>
                  <a:srgbClr val="7030A0"/>
                </a:solidFill>
                <a:latin typeface="黑体" panose="02010609060101010101" pitchFamily="49" charset="-122"/>
                <a:ea typeface="黑体" panose="02010609060101010101" pitchFamily="49" charset="-122"/>
                <a:cs typeface="新宋体" panose="02010609030101010101" charset="-122"/>
              </a:rPr>
              <a:t>消极：</a:t>
            </a:r>
            <a:r>
              <a:rPr lang="zh-CN" altLang="en-US" sz="3600" b="1" u="none" dirty="0">
                <a:solidFill>
                  <a:schemeClr val="tx1"/>
                </a:solidFill>
                <a:latin typeface="黑体" panose="02010609060101010101" pitchFamily="49" charset="-122"/>
                <a:ea typeface="黑体" panose="02010609060101010101" pitchFamily="49" charset="-122"/>
                <a:cs typeface="新宋体" panose="02010609030101010101" charset="-122"/>
              </a:rPr>
              <a:t>使日本走上了对外侵略扩张的军国主义道路，给亚洲人民带来了沉重灾难。</a:t>
            </a:r>
            <a:endParaRPr lang="zh-CN" altLang="en-US" sz="3600" b="1" u="none"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32769" name="文本占位符 54273"/>
          <p:cNvSpPr>
            <a:spLocks noGrp="1" noRot="1"/>
          </p:cNvSpPr>
          <p:nvPr/>
        </p:nvSpPr>
        <p:spPr>
          <a:xfrm>
            <a:off x="594552" y="1772816"/>
            <a:ext cx="6997011" cy="3017502"/>
          </a:xfrm>
          <a:prstGeom prst="rect">
            <a:avLst/>
          </a:prstGeom>
          <a:solidFill>
            <a:schemeClr val="accent3">
              <a:lumMod val="20000"/>
              <a:lumOff val="80000"/>
            </a:schemeClr>
          </a:solidFill>
          <a:ln w="9525">
            <a:noFill/>
          </a:ln>
        </p:spPr>
        <p:txBody>
          <a:bodyPr lIns="91440" tIns="45720" rIns="91440" bIns="45720" anchor="ct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eaLnBrk="1" hangingPunct="1">
              <a:lnSpc>
                <a:spcPct val="150000"/>
              </a:lnSpc>
              <a:buNone/>
            </a:pPr>
            <a:r>
              <a:rPr lang="zh-CN" altLang="en-US" dirty="0">
                <a:latin typeface="黑体" panose="02010609060101010101" pitchFamily="49" charset="-122"/>
                <a:ea typeface="黑体" panose="02010609060101010101" pitchFamily="49" charset="-122"/>
                <a:cs typeface="新宋体" panose="02010609030101010101" charset="-122"/>
              </a:rPr>
              <a:t>军国主义：是指</a:t>
            </a:r>
            <a:r>
              <a:rPr lang="zh-CN" altLang="en-US" u="sng" dirty="0">
                <a:latin typeface="黑体" panose="02010609060101010101" pitchFamily="49" charset="-122"/>
                <a:ea typeface="黑体" panose="02010609060101010101" pitchFamily="49" charset="-122"/>
                <a:cs typeface="新宋体" panose="02010609030101010101" charset="-122"/>
              </a:rPr>
              <a:t>崇尚武力和军事扩张</a:t>
            </a:r>
            <a:r>
              <a:rPr lang="zh-CN" altLang="en-US" dirty="0">
                <a:latin typeface="黑体" panose="02010609060101010101" pitchFamily="49" charset="-122"/>
                <a:ea typeface="黑体" panose="02010609060101010101" pitchFamily="49" charset="-122"/>
                <a:cs typeface="新宋体" panose="02010609030101010101" charset="-122"/>
              </a:rPr>
              <a:t>，将穷兵黩武和侵略扩张作为立国之本，把国家完全置于军事控制之下，使政治、经济、文教等国家生活的各个方面均服务于扩军备战和对外战争的思想和政治制度。</a:t>
            </a:r>
            <a:endParaRPr lang="zh-CN" altLang="en-US" dirty="0">
              <a:latin typeface="黑体" panose="02010609060101010101" pitchFamily="49" charset="-122"/>
              <a:ea typeface="黑体" panose="02010609060101010101" pitchFamily="49" charset="-122"/>
              <a:cs typeface="新宋体" panose="02010609030101010101" charset="-122"/>
            </a:endParaRPr>
          </a:p>
        </p:txBody>
      </p:sp>
      <p:sp>
        <p:nvSpPr>
          <p:cNvPr id="3" name="文本框 2"/>
          <p:cNvSpPr txBox="1"/>
          <p:nvPr/>
        </p:nvSpPr>
        <p:spPr>
          <a:xfrm>
            <a:off x="623570" y="836930"/>
            <a:ext cx="9888855" cy="735394"/>
          </a:xfrm>
          <a:prstGeom prst="rect">
            <a:avLst/>
          </a:prstGeom>
          <a:noFill/>
        </p:spPr>
        <p:txBody>
          <a:bodyPr wrap="square" rtlCol="0">
            <a:spAutoFit/>
          </a:bodyPr>
          <a:lstStyle/>
          <a:p>
            <a:pPr>
              <a:lnSpc>
                <a:spcPct val="150000"/>
              </a:lnSpc>
            </a:pPr>
            <a:r>
              <a:rPr lang="zh-CN" altLang="en-US" sz="3200" b="1" dirty="0" smtClean="0">
                <a:solidFill>
                  <a:srgbClr val="000000"/>
                </a:solidFill>
                <a:latin typeface="黑体" panose="02010609060101010101" pitchFamily="49" charset="-122"/>
                <a:ea typeface="黑体" panose="02010609060101010101" pitchFamily="49" charset="-122"/>
                <a:sym typeface="+mn-ea"/>
              </a:rPr>
              <a:t>根据</a:t>
            </a:r>
            <a:r>
              <a:rPr lang="zh-CN" altLang="en-US" sz="3200" b="1" dirty="0">
                <a:solidFill>
                  <a:srgbClr val="000000"/>
                </a:solidFill>
                <a:latin typeface="黑体" panose="02010609060101010101" pitchFamily="49" charset="-122"/>
                <a:ea typeface="黑体" panose="02010609060101010101" pitchFamily="49" charset="-122"/>
                <a:sym typeface="+mn-ea"/>
              </a:rPr>
              <a:t>下列材料想一想，明治维新有什么消极影响？</a:t>
            </a:r>
            <a:endParaRPr lang="zh-CN" altLang="en-US" sz="3200" dirty="0">
              <a:ea typeface="黑体" panose="02010609060101010101" pitchFamily="49" charset="-122"/>
            </a:endParaRPr>
          </a:p>
        </p:txBody>
      </p:sp>
      <p:sp>
        <p:nvSpPr>
          <p:cNvPr id="10" name="圆角矩形 9"/>
          <p:cNvSpPr/>
          <p:nvPr>
            <p:custDataLst>
              <p:tags r:id="rId4"/>
            </p:custDataLst>
          </p:nvPr>
        </p:nvSpPr>
        <p:spPr>
          <a:xfrm>
            <a:off x="3286619" y="167152"/>
            <a:ext cx="6558915" cy="565150"/>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TextBox 27"/>
          <p:cNvSpPr txBox="1"/>
          <p:nvPr>
            <p:custDataLst>
              <p:tags r:id="rId5"/>
            </p:custDataLst>
          </p:nvPr>
        </p:nvSpPr>
        <p:spPr>
          <a:xfrm>
            <a:off x="3574107" y="116632"/>
            <a:ext cx="6410325" cy="565150"/>
          </a:xfrm>
          <a:prstGeom prst="rect">
            <a:avLst/>
          </a:prstGeom>
          <a:noFill/>
          <a:ln w="9525">
            <a:noFill/>
          </a:ln>
        </p:spPr>
        <p:txBody>
          <a:bodyPr>
            <a:no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观疗效</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的作用</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276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2" grpId="0" animBg="1"/>
      <p:bldP spid="50182" grpId="1" animBg="1"/>
      <p:bldP spid="32769" grpId="0" bldLvl="0" animBg="1"/>
      <p:bldP spid="3276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7" name="文本占位符 144386"/>
          <p:cNvSpPr>
            <a:spLocks noGrp="1"/>
          </p:cNvSpPr>
          <p:nvPr>
            <p:custDataLst>
              <p:tags r:id="rId1"/>
            </p:custDataLst>
          </p:nvPr>
        </p:nvSpPr>
        <p:spPr>
          <a:xfrm>
            <a:off x="3719736" y="0"/>
            <a:ext cx="6048479" cy="930443"/>
          </a:xfrm>
          <a:prstGeom prst="rect">
            <a:avLst/>
          </a:prstGeom>
          <a:noFill/>
          <a:ln w="9525">
            <a:noFill/>
          </a:ln>
        </p:spPr>
        <p:txBody>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Char char="–"/>
              <a:defRPr sz="2000">
                <a:solidFill>
                  <a:schemeClr val="tx1"/>
                </a:solidFill>
                <a:latin typeface="+mn-lt"/>
                <a:ea typeface="+mn-ea"/>
              </a:defRPr>
            </a:lvl4pPr>
            <a:lvl5pPr marL="2057400" indent="-228600" algn="l" rtl="0" eaLnBrk="0" fontAlgn="base" hangingPunct="0">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a:lstStyle>
          <a:p>
            <a:pPr marL="0" indent="0" algn="ctr">
              <a:buNone/>
            </a:pPr>
            <a:r>
              <a:rPr lang="zh-CN" altLang="en-US" sz="2400" b="1" dirty="0">
                <a:solidFill>
                  <a:srgbClr val="0000FF"/>
                </a:solidFill>
                <a:latin typeface="黑体" panose="02010609060101010101" pitchFamily="49" charset="-122"/>
                <a:ea typeface="黑体" panose="02010609060101010101" pitchFamily="49" charset="-122"/>
                <a:cs typeface="新宋体" panose="02010609030101010101" charset="-122"/>
              </a:rPr>
              <a:t>合作探究一</a:t>
            </a:r>
            <a:r>
              <a:rPr lang="zh-CN" altLang="en-US" sz="2400" b="1" dirty="0" smtClean="0">
                <a:solidFill>
                  <a:srgbClr val="0000FF"/>
                </a:solidFill>
                <a:latin typeface="黑体" panose="02010609060101010101" pitchFamily="49" charset="-122"/>
                <a:ea typeface="黑体" panose="02010609060101010101" pitchFamily="49" charset="-122"/>
                <a:cs typeface="新宋体" panose="02010609030101010101" charset="-122"/>
              </a:rPr>
              <a:t>：</a:t>
            </a:r>
            <a:endParaRPr lang="en-US" altLang="zh-CN" sz="2400" b="1" dirty="0" smtClean="0">
              <a:solidFill>
                <a:srgbClr val="0000FF"/>
              </a:solidFill>
              <a:latin typeface="黑体" panose="02010609060101010101" pitchFamily="49" charset="-122"/>
              <a:ea typeface="黑体" panose="02010609060101010101" pitchFamily="49" charset="-122"/>
              <a:cs typeface="新宋体" panose="02010609030101010101" charset="-122"/>
            </a:endParaRPr>
          </a:p>
          <a:p>
            <a:pPr marL="0" indent="0">
              <a:buNone/>
            </a:pPr>
            <a:r>
              <a:rPr lang="zh-CN" altLang="en-US" sz="2400" b="1" dirty="0" smtClean="0">
                <a:solidFill>
                  <a:srgbClr val="0000FF"/>
                </a:solidFill>
                <a:latin typeface="黑体" panose="02010609060101010101" pitchFamily="49" charset="-122"/>
                <a:ea typeface="黑体" panose="02010609060101010101" pitchFamily="49" charset="-122"/>
                <a:cs typeface="新宋体" panose="02010609030101010101" charset="-122"/>
              </a:rPr>
              <a:t>根据</a:t>
            </a:r>
            <a:r>
              <a:rPr lang="zh-CN" altLang="en-US" sz="2400" b="1" dirty="0">
                <a:solidFill>
                  <a:srgbClr val="0000FF"/>
                </a:solidFill>
                <a:latin typeface="黑体" panose="02010609060101010101" pitchFamily="49" charset="-122"/>
                <a:ea typeface="黑体" panose="02010609060101010101" pitchFamily="49" charset="-122"/>
                <a:cs typeface="新宋体" panose="02010609030101010101" charset="-122"/>
              </a:rPr>
              <a:t>材料归纳明治维新成功的原因有哪些？</a:t>
            </a:r>
            <a:r>
              <a:rPr lang="zh-CN" altLang="en-US" sz="2400" dirty="0">
                <a:latin typeface="黑体" panose="02010609060101010101" pitchFamily="49" charset="-122"/>
                <a:ea typeface="黑体" panose="02010609060101010101" pitchFamily="49" charset="-122"/>
                <a:cs typeface="新宋体" panose="02010609030101010101" charset="-122"/>
              </a:rPr>
              <a:t> </a:t>
            </a:r>
            <a:endParaRPr lang="zh-CN" altLang="en-US" sz="2400" dirty="0">
              <a:latin typeface="黑体" panose="02010609060101010101" pitchFamily="49" charset="-122"/>
              <a:ea typeface="黑体" panose="02010609060101010101" pitchFamily="49" charset="-122"/>
              <a:cs typeface="新宋体" panose="02010609030101010101" charset="-122"/>
            </a:endParaRPr>
          </a:p>
        </p:txBody>
      </p:sp>
      <p:sp>
        <p:nvSpPr>
          <p:cNvPr id="144388" name="文本框 144387"/>
          <p:cNvSpPr txBox="1"/>
          <p:nvPr>
            <p:custDataLst>
              <p:tags r:id="rId2"/>
            </p:custDataLst>
          </p:nvPr>
        </p:nvSpPr>
        <p:spPr>
          <a:xfrm>
            <a:off x="374869" y="1047075"/>
            <a:ext cx="11538585" cy="5262245"/>
          </a:xfrm>
          <a:prstGeom prst="rect">
            <a:avLst/>
          </a:prstGeom>
          <a:noFill/>
          <a:ln w="9525">
            <a:noFill/>
          </a:ln>
        </p:spPr>
        <p:txBody>
          <a:bodyPr wrap="square">
            <a:spAutoFit/>
          </a:bodyPr>
          <a:lstStyle/>
          <a:p>
            <a:pPr algn="l">
              <a:buClrTx/>
              <a:buSzTx/>
              <a:buFontTx/>
            </a:pPr>
            <a:r>
              <a:rPr lang="zh-CN" altLang="en-US" sz="2400" dirty="0">
                <a:latin typeface="黑体" panose="02010609060101010101" pitchFamily="49" charset="-122"/>
                <a:ea typeface="黑体" panose="02010609060101010101" pitchFamily="49" charset="-122"/>
              </a:rPr>
              <a:t>1868年天皇率领群臣宣读誓词，从此日本励精图治，开始了近代化进程。</a:t>
            </a:r>
            <a:endParaRPr lang="zh-CN" altLang="en-US" sz="2400" dirty="0">
              <a:latin typeface="黑体" panose="02010609060101010101" pitchFamily="49" charset="-122"/>
              <a:ea typeface="黑体" panose="02010609060101010101" pitchFamily="49" charset="-122"/>
            </a:endParaRPr>
          </a:p>
          <a:p>
            <a:pPr algn="l">
              <a:buClrTx/>
              <a:buSzTx/>
              <a:buFontTx/>
            </a:pPr>
            <a:endParaRPr lang="zh-CN" altLang="en-US" sz="2400" dirty="0">
              <a:latin typeface="黑体" panose="02010609060101010101" pitchFamily="49" charset="-122"/>
              <a:ea typeface="黑体" panose="02010609060101010101" pitchFamily="49" charset="-122"/>
            </a:endParaRPr>
          </a:p>
          <a:p>
            <a:pPr algn="l">
              <a:buClrTx/>
              <a:buSzTx/>
              <a:buFontTx/>
            </a:pPr>
            <a:r>
              <a:rPr lang="zh-CN" altLang="en-US" sz="2400" dirty="0">
                <a:latin typeface="黑体" panose="02010609060101010101" pitchFamily="49" charset="-122"/>
                <a:ea typeface="黑体" panose="02010609060101010101" pitchFamily="49" charset="-122"/>
              </a:rPr>
              <a:t>1871年政府宣布“废藩置县”，废除全国所有的藩国，把全国划成3府72县，由中央政府派官员直接进行管理。这样，统一的中央集权国家开始建立起来。</a:t>
            </a:r>
            <a:endParaRPr lang="zh-CN" altLang="en-US" sz="2400" dirty="0">
              <a:latin typeface="黑体" panose="02010609060101010101" pitchFamily="49" charset="-122"/>
              <a:ea typeface="黑体" panose="02010609060101010101" pitchFamily="49" charset="-122"/>
            </a:endParaRPr>
          </a:p>
          <a:p>
            <a:pPr algn="l">
              <a:buClrTx/>
              <a:buSzTx/>
              <a:buFontTx/>
            </a:pPr>
            <a:endParaRPr lang="zh-CN" altLang="en-US" sz="2400" dirty="0">
              <a:latin typeface="黑体" panose="02010609060101010101" pitchFamily="49" charset="-122"/>
              <a:ea typeface="黑体" panose="02010609060101010101" pitchFamily="49" charset="-122"/>
            </a:endParaRPr>
          </a:p>
          <a:p>
            <a:pPr algn="l">
              <a:buClrTx/>
              <a:buSzTx/>
              <a:buFontTx/>
            </a:pPr>
            <a:r>
              <a:rPr lang="zh-CN" altLang="en-US" sz="2400" dirty="0">
                <a:latin typeface="黑体" panose="02010609060101010101" pitchFamily="49" charset="-122"/>
                <a:ea typeface="黑体" panose="02010609060101010101" pitchFamily="49" charset="-122"/>
              </a:rPr>
              <a:t>1871年 政府下令改革币制，以金本位的纸币日元作为全国统一的货币，随后废除封建领主土地所有制，确认土地私有，准许土地买卖，这些促进了经济发展。</a:t>
            </a:r>
            <a:endParaRPr lang="zh-CN" altLang="en-US" sz="2400" dirty="0">
              <a:latin typeface="黑体" panose="02010609060101010101" pitchFamily="49" charset="-122"/>
              <a:ea typeface="黑体" panose="02010609060101010101" pitchFamily="49" charset="-122"/>
            </a:endParaRPr>
          </a:p>
          <a:p>
            <a:pPr algn="l">
              <a:buClrTx/>
              <a:buSzTx/>
              <a:buFontTx/>
            </a:pPr>
            <a:endParaRPr lang="zh-CN" altLang="en-US" sz="2400" dirty="0">
              <a:latin typeface="黑体" panose="02010609060101010101" pitchFamily="49" charset="-122"/>
              <a:ea typeface="黑体" panose="02010609060101010101" pitchFamily="49" charset="-122"/>
            </a:endParaRPr>
          </a:p>
          <a:p>
            <a:pPr algn="l">
              <a:buClrTx/>
              <a:buSzTx/>
              <a:buFontTx/>
            </a:pPr>
            <a:r>
              <a:rPr lang="zh-CN" altLang="en-US" sz="2400" dirty="0">
                <a:latin typeface="黑体" panose="02010609060101010101" pitchFamily="49" charset="-122"/>
                <a:ea typeface="黑体" panose="02010609060101010101" pitchFamily="49" charset="-122"/>
              </a:rPr>
              <a:t>1871年  政府成立文部省，统一全国的教育，开始建立小学、中学和大学三级教育体制，其中小学为义务教育，所有适龄儿童都必须上学，教学内容也增加许多自然科学的知识，教育改革为经济发展提供了源源不断的人才。</a:t>
            </a:r>
            <a:endParaRPr lang="zh-CN" altLang="en-US" sz="2400" dirty="0">
              <a:latin typeface="黑体" panose="02010609060101010101" pitchFamily="49" charset="-122"/>
              <a:ea typeface="黑体" panose="02010609060101010101" pitchFamily="49" charset="-122"/>
            </a:endParaRPr>
          </a:p>
          <a:p>
            <a:pPr algn="l">
              <a:buClrTx/>
              <a:buSzTx/>
              <a:buFontTx/>
            </a:pPr>
            <a:endParaRPr lang="zh-CN" altLang="en-US" sz="2400" dirty="0">
              <a:latin typeface="黑体" panose="02010609060101010101" pitchFamily="49" charset="-122"/>
              <a:ea typeface="黑体" panose="02010609060101010101" pitchFamily="49" charset="-122"/>
            </a:endParaRPr>
          </a:p>
          <a:p>
            <a:pPr algn="l">
              <a:buClrTx/>
              <a:buSzTx/>
              <a:buFontTx/>
            </a:pPr>
            <a:r>
              <a:rPr lang="zh-CN" altLang="en-US" sz="2400" dirty="0">
                <a:latin typeface="黑体" panose="02010609060101010101" pitchFamily="49" charset="-122"/>
                <a:ea typeface="黑体" panose="02010609060101010101" pitchFamily="49" charset="-122"/>
              </a:rPr>
              <a:t>1873年  政府颁布地税改革的法令，一律按地价的3%向土地所有人征收土地税，使农村的商品经济得到发展；同时政府财政收入稳步提高，为工业化提供了有利的保障。</a:t>
            </a:r>
            <a:endParaRPr lang="en-US" altLang="zh-CN" sz="2400" dirty="0">
              <a:latin typeface="黑体" panose="02010609060101010101" pitchFamily="49" charset="-122"/>
              <a:ea typeface="黑体" panose="02010609060101010101" pitchFamily="49" charset="-122"/>
            </a:endParaRPr>
          </a:p>
        </p:txBody>
      </p:sp>
      <p:sp>
        <p:nvSpPr>
          <p:cNvPr id="144389" name="文本框 144388"/>
          <p:cNvSpPr txBox="1"/>
          <p:nvPr>
            <p:custDataLst>
              <p:tags r:id="rId3"/>
            </p:custDataLst>
          </p:nvPr>
        </p:nvSpPr>
        <p:spPr>
          <a:xfrm>
            <a:off x="1631504" y="2450457"/>
            <a:ext cx="9505056" cy="2585323"/>
          </a:xfrm>
          <a:prstGeom prst="rect">
            <a:avLst/>
          </a:prstGeom>
          <a:solidFill>
            <a:schemeClr val="accent3">
              <a:lumMod val="20000"/>
              <a:lumOff val="80000"/>
            </a:schemeClr>
          </a:solidFill>
          <a:ln w="9525" cap="flat" cmpd="sng">
            <a:noFill/>
            <a:prstDash val="solid"/>
            <a:miter/>
            <a:headEnd type="none" w="med" len="med"/>
            <a:tailEnd type="none" w="med" len="med"/>
          </a:ln>
        </p:spPr>
        <p:txBody>
          <a:bodyPr wrap="square">
            <a:spAutoFit/>
          </a:bodyPr>
          <a:lstStyle/>
          <a:p>
            <a:pPr algn="just">
              <a:lnSpc>
                <a:spcPct val="150000"/>
              </a:lnSpc>
            </a:pPr>
            <a:r>
              <a:rPr lang="en-US" altLang="zh-CN" sz="3600" b="1" dirty="0" smtClean="0">
                <a:solidFill>
                  <a:srgbClr val="FF0000"/>
                </a:solidFill>
                <a:latin typeface="黑体" panose="02010609060101010101" pitchFamily="49" charset="-122"/>
                <a:ea typeface="黑体" panose="02010609060101010101" pitchFamily="49" charset="-122"/>
              </a:rPr>
              <a:t>1.</a:t>
            </a:r>
            <a:r>
              <a:rPr lang="zh-CN" altLang="en-US" sz="3600" b="1" dirty="0" smtClean="0">
                <a:solidFill>
                  <a:srgbClr val="FF0000"/>
                </a:solidFill>
                <a:latin typeface="黑体" panose="02010609060101010101" pitchFamily="49" charset="-122"/>
                <a:ea typeface="黑体" panose="02010609060101010101" pitchFamily="49" charset="-122"/>
              </a:rPr>
              <a:t>天皇</a:t>
            </a:r>
            <a:r>
              <a:rPr lang="zh-CN" altLang="en-US" sz="3600" b="1" dirty="0">
                <a:solidFill>
                  <a:srgbClr val="FF0000"/>
                </a:solidFill>
                <a:latin typeface="黑体" panose="02010609060101010101" pitchFamily="49" charset="-122"/>
                <a:ea typeface="黑体" panose="02010609060101010101" pitchFamily="49" charset="-122"/>
              </a:rPr>
              <a:t>为首的政府的主导作用。</a:t>
            </a:r>
            <a:endParaRPr lang="zh-CN" altLang="en-US" sz="3600" b="1" dirty="0">
              <a:solidFill>
                <a:srgbClr val="FF0000"/>
              </a:solidFill>
              <a:latin typeface="黑体" panose="02010609060101010101" pitchFamily="49" charset="-122"/>
              <a:ea typeface="黑体" panose="02010609060101010101" pitchFamily="49" charset="-122"/>
            </a:endParaRPr>
          </a:p>
          <a:p>
            <a:pPr algn="just">
              <a:lnSpc>
                <a:spcPct val="150000"/>
              </a:lnSpc>
            </a:pPr>
            <a:r>
              <a:rPr lang="en-US" altLang="zh-CN" sz="3600" b="1" dirty="0" smtClean="0">
                <a:solidFill>
                  <a:srgbClr val="FF0000"/>
                </a:solidFill>
                <a:latin typeface="黑体" panose="02010609060101010101" pitchFamily="49" charset="-122"/>
                <a:ea typeface="黑体" panose="02010609060101010101" pitchFamily="49" charset="-122"/>
              </a:rPr>
              <a:t>2.</a:t>
            </a:r>
            <a:r>
              <a:rPr lang="zh-CN" altLang="en-US" sz="3600" b="1" dirty="0" smtClean="0">
                <a:solidFill>
                  <a:srgbClr val="FF0000"/>
                </a:solidFill>
                <a:latin typeface="黑体" panose="02010609060101010101" pitchFamily="49" charset="-122"/>
                <a:ea typeface="黑体" panose="02010609060101010101" pitchFamily="49" charset="-122"/>
              </a:rPr>
              <a:t>进行</a:t>
            </a:r>
            <a:r>
              <a:rPr lang="zh-CN" altLang="en-US" sz="3600" b="1" dirty="0">
                <a:solidFill>
                  <a:srgbClr val="FF0000"/>
                </a:solidFill>
                <a:latin typeface="黑体" panose="02010609060101010101" pitchFamily="49" charset="-122"/>
                <a:ea typeface="黑体" panose="02010609060101010101" pitchFamily="49" charset="-122"/>
              </a:rPr>
              <a:t>了政治、经济、教育等一系列</a:t>
            </a:r>
            <a:r>
              <a:rPr lang="zh-CN" altLang="en-US" sz="3600" b="1" dirty="0" smtClean="0">
                <a:solidFill>
                  <a:srgbClr val="FF0000"/>
                </a:solidFill>
                <a:latin typeface="黑体" panose="02010609060101010101" pitchFamily="49" charset="-122"/>
                <a:ea typeface="黑体" panose="02010609060101010101" pitchFamily="49" charset="-122"/>
              </a:rPr>
              <a:t>的改革</a:t>
            </a:r>
            <a:r>
              <a:rPr lang="zh-CN" altLang="en-US" sz="3600" b="1" dirty="0">
                <a:solidFill>
                  <a:srgbClr val="FF0000"/>
                </a:solidFill>
                <a:latin typeface="黑体" panose="02010609060101010101" pitchFamily="49" charset="-122"/>
                <a:ea typeface="黑体" panose="02010609060101010101" pitchFamily="49" charset="-122"/>
              </a:rPr>
              <a:t>。</a:t>
            </a:r>
            <a:endParaRPr lang="zh-CN" altLang="en-US" sz="3600" b="1" dirty="0">
              <a:solidFill>
                <a:srgbClr val="FF0000"/>
              </a:solidFill>
              <a:latin typeface="黑体" panose="02010609060101010101" pitchFamily="49" charset="-122"/>
              <a:ea typeface="黑体" panose="02010609060101010101" pitchFamily="49" charset="-122"/>
            </a:endParaRPr>
          </a:p>
          <a:p>
            <a:pPr algn="just">
              <a:lnSpc>
                <a:spcPct val="150000"/>
              </a:lnSpc>
            </a:pPr>
            <a:r>
              <a:rPr lang="en-US" altLang="zh-CN" sz="3600" b="1" dirty="0" smtClean="0">
                <a:solidFill>
                  <a:srgbClr val="FF0000"/>
                </a:solidFill>
                <a:latin typeface="黑体" panose="02010609060101010101" pitchFamily="49" charset="-122"/>
                <a:ea typeface="黑体" panose="02010609060101010101" pitchFamily="49" charset="-122"/>
              </a:rPr>
              <a:t>3.</a:t>
            </a:r>
            <a:r>
              <a:rPr lang="zh-CN" altLang="en-US" sz="3600" b="1" dirty="0" smtClean="0">
                <a:solidFill>
                  <a:srgbClr val="FF0000"/>
                </a:solidFill>
                <a:latin typeface="黑体" panose="02010609060101010101" pitchFamily="49" charset="-122"/>
                <a:ea typeface="黑体" panose="02010609060101010101" pitchFamily="49" charset="-122"/>
              </a:rPr>
              <a:t>改革</a:t>
            </a:r>
            <a:r>
              <a:rPr lang="zh-CN" altLang="en-US" sz="3600" b="1" dirty="0">
                <a:solidFill>
                  <a:srgbClr val="FF0000"/>
                </a:solidFill>
                <a:latin typeface="黑体" panose="02010609060101010101" pitchFamily="49" charset="-122"/>
                <a:ea typeface="黑体" panose="02010609060101010101" pitchFamily="49" charset="-122"/>
              </a:rPr>
              <a:t>措施行之有效</a:t>
            </a:r>
            <a:r>
              <a:rPr lang="zh-CN" altLang="en-US" sz="3600" b="1" dirty="0" smtClean="0">
                <a:solidFill>
                  <a:srgbClr val="FF0000"/>
                </a:solidFill>
                <a:latin typeface="黑体" panose="02010609060101010101" pitchFamily="49" charset="-122"/>
                <a:ea typeface="黑体" panose="02010609060101010101" pitchFamily="49" charset="-122"/>
              </a:rPr>
              <a:t>。</a:t>
            </a:r>
            <a:endParaRPr lang="zh-CN" altLang="en-US" sz="3600" b="1"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4387">
                                            <p:txEl>
                                              <p:pRg st="0" end="0"/>
                                            </p:txEl>
                                          </p:spTgt>
                                        </p:tgtEl>
                                        <p:attrNameLst>
                                          <p:attrName>style.visibility</p:attrName>
                                        </p:attrNameLst>
                                      </p:cBhvr>
                                      <p:to>
                                        <p:strVal val="visible"/>
                                      </p:to>
                                    </p:set>
                                    <p:anim calcmode="lin" valueType="num">
                                      <p:cBhvr additive="base">
                                        <p:cTn id="7" dur="500" fill="hold"/>
                                        <p:tgtEl>
                                          <p:spTgt spid="14438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4438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4387">
                                            <p:txEl>
                                              <p:pRg st="1" end="1"/>
                                            </p:txEl>
                                          </p:spTgt>
                                        </p:tgtEl>
                                        <p:attrNameLst>
                                          <p:attrName>style.visibility</p:attrName>
                                        </p:attrNameLst>
                                      </p:cBhvr>
                                      <p:to>
                                        <p:strVal val="visible"/>
                                      </p:to>
                                    </p:set>
                                    <p:anim calcmode="lin" valueType="num">
                                      <p:cBhvr additive="base">
                                        <p:cTn id="13" dur="500" fill="hold"/>
                                        <p:tgtEl>
                                          <p:spTgt spid="144387">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4438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44388"/>
                                        </p:tgtEl>
                                        <p:attrNameLst>
                                          <p:attrName>style.visibility</p:attrName>
                                        </p:attrNameLst>
                                      </p:cBhvr>
                                      <p:to>
                                        <p:strVal val="visible"/>
                                      </p:to>
                                    </p:set>
                                    <p:anim calcmode="lin" valueType="num">
                                      <p:cBhvr additive="base">
                                        <p:cTn id="19" dur="500" fill="hold"/>
                                        <p:tgtEl>
                                          <p:spTgt spid="144388"/>
                                        </p:tgtEl>
                                        <p:attrNameLst>
                                          <p:attrName>ppt_x</p:attrName>
                                        </p:attrNameLst>
                                      </p:cBhvr>
                                      <p:tavLst>
                                        <p:tav tm="0">
                                          <p:val>
                                            <p:strVal val="#ppt_x"/>
                                          </p:val>
                                        </p:tav>
                                        <p:tav tm="100000">
                                          <p:val>
                                            <p:strVal val="#ppt_x"/>
                                          </p:val>
                                        </p:tav>
                                      </p:tavLst>
                                    </p:anim>
                                    <p:anim calcmode="lin" valueType="num">
                                      <p:cBhvr additive="base">
                                        <p:cTn id="20" dur="500" fill="hold"/>
                                        <p:tgtEl>
                                          <p:spTgt spid="14438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438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4387" grpId="0" build="p"/>
      <p:bldP spid="144388" grpId="0"/>
      <p:bldP spid="144389" grpId="0" bldLvl="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67" name="标题 52266"/>
          <p:cNvSpPr>
            <a:spLocks noGrp="1"/>
          </p:cNvSpPr>
          <p:nvPr>
            <p:custDataLst>
              <p:tags r:id="rId1"/>
            </p:custDataLst>
          </p:nvPr>
        </p:nvSpPr>
        <p:spPr>
          <a:xfrm>
            <a:off x="2999656" y="203876"/>
            <a:ext cx="7344816" cy="565150"/>
          </a:xfrm>
          <a:prstGeom prst="rect">
            <a:avLst/>
          </a:prstGeom>
          <a:noFill/>
          <a:ln w="9525">
            <a:noFill/>
          </a:ln>
        </p:spPr>
        <p:txBody>
          <a:bodyPr/>
          <a:lstStyle/>
          <a:p>
            <a:pPr algn="ctr" rtl="0" eaLnBrk="0" hangingPunct="0">
              <a:spcBef>
                <a:spcPct val="20000"/>
              </a:spcBef>
            </a:pPr>
            <a:r>
              <a:rPr lang="zh-CN" altLang="en-US" sz="2400" b="1" dirty="0">
                <a:solidFill>
                  <a:srgbClr val="0000FF"/>
                </a:solidFill>
                <a:latin typeface="黑体" panose="02010609060101010101" pitchFamily="49" charset="-122"/>
                <a:ea typeface="黑体" panose="02010609060101010101" pitchFamily="49" charset="-122"/>
                <a:cs typeface="新宋体" panose="02010609030101010101" charset="-122"/>
              </a:rPr>
              <a:t>合作探究二：俄国</a:t>
            </a:r>
            <a:r>
              <a:rPr lang="en-US" altLang="zh-CN" sz="2400" b="1" dirty="0">
                <a:solidFill>
                  <a:srgbClr val="0000FF"/>
                </a:solidFill>
                <a:latin typeface="黑体" panose="02010609060101010101" pitchFamily="49" charset="-122"/>
                <a:ea typeface="黑体" panose="02010609060101010101" pitchFamily="49" charset="-122"/>
                <a:cs typeface="新宋体" panose="02010609030101010101" charset="-122"/>
              </a:rPr>
              <a:t>1861</a:t>
            </a:r>
            <a:r>
              <a:rPr lang="zh-CN" altLang="en-US" sz="2400" b="1" dirty="0">
                <a:solidFill>
                  <a:srgbClr val="0000FF"/>
                </a:solidFill>
                <a:latin typeface="黑体" panose="02010609060101010101" pitchFamily="49" charset="-122"/>
                <a:ea typeface="黑体" panose="02010609060101010101" pitchFamily="49" charset="-122"/>
                <a:cs typeface="新宋体" panose="02010609030101010101" charset="-122"/>
              </a:rPr>
              <a:t>年改革和日本明治维新的异同</a:t>
            </a:r>
            <a:endParaRPr lang="zh-CN" altLang="en-US" sz="2400" b="1" dirty="0">
              <a:solidFill>
                <a:srgbClr val="0000FF"/>
              </a:solidFill>
              <a:latin typeface="黑体" panose="02010609060101010101" pitchFamily="49" charset="-122"/>
              <a:ea typeface="黑体" panose="02010609060101010101" pitchFamily="49" charset="-122"/>
              <a:cs typeface="新宋体" panose="02010609030101010101" charset="-122"/>
            </a:endParaRPr>
          </a:p>
        </p:txBody>
      </p:sp>
      <p:graphicFrame>
        <p:nvGraphicFramePr>
          <p:cNvPr id="52311" name="表格 52310"/>
          <p:cNvGraphicFramePr/>
          <p:nvPr>
            <p:custDataLst>
              <p:tags r:id="rId2"/>
            </p:custDataLst>
          </p:nvPr>
        </p:nvGraphicFramePr>
        <p:xfrm>
          <a:off x="322412" y="949325"/>
          <a:ext cx="11579860" cy="5539105"/>
        </p:xfrm>
        <a:graphic>
          <a:graphicData uri="http://schemas.openxmlformats.org/drawingml/2006/table">
            <a:tbl>
              <a:tblPr/>
              <a:tblGrid>
                <a:gridCol w="1447165"/>
                <a:gridCol w="2125980"/>
                <a:gridCol w="8006715"/>
              </a:tblGrid>
              <a:tr h="811530">
                <a:tc rowSpan="4">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000066"/>
                          </a:solidFill>
                          <a:latin typeface="黑体" panose="02010609060101010101" pitchFamily="49" charset="-122"/>
                          <a:ea typeface="黑体" panose="02010609060101010101" pitchFamily="49" charset="-122"/>
                        </a:rPr>
                        <a:t>相同点</a:t>
                      </a:r>
                      <a:endParaRPr lang="zh-CN" altLang="en-US" sz="2400" b="1" dirty="0">
                        <a:solidFill>
                          <a:srgbClr val="000066"/>
                        </a:solidFill>
                        <a:latin typeface="黑体" panose="02010609060101010101" pitchFamily="49" charset="-122"/>
                        <a:ea typeface="黑体" panose="02010609060101010101" pitchFamily="49" charset="-122"/>
                      </a:endParaRPr>
                    </a:p>
                  </a:txBody>
                  <a:tcPr marL="90000" marR="90000" marT="46800" marB="46800" anchor="ctr" anchorCtr="1">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990033"/>
                          </a:solidFill>
                          <a:latin typeface="黑体" panose="02010609060101010101" pitchFamily="49" charset="-122"/>
                          <a:ea typeface="黑体" panose="02010609060101010101" pitchFamily="49" charset="-122"/>
                        </a:rPr>
                        <a:t>背景相同</a:t>
                      </a:r>
                      <a:endParaRPr lang="zh-CN" altLang="en-US" sz="2400" b="1" dirty="0">
                        <a:solidFill>
                          <a:srgbClr val="990033"/>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cs typeface="新宋体" panose="02010609030101010101" charset="-122"/>
                        </a:rPr>
                        <a:t>都发生在</a:t>
                      </a:r>
                      <a:r>
                        <a:rPr lang="en-US" altLang="zh-CN" sz="2400" b="1" dirty="0">
                          <a:solidFill>
                            <a:srgbClr val="FF0000"/>
                          </a:solidFill>
                          <a:latin typeface="黑体" panose="02010609060101010101" pitchFamily="49" charset="-122"/>
                          <a:ea typeface="黑体" panose="02010609060101010101" pitchFamily="49" charset="-122"/>
                          <a:cs typeface="新宋体" panose="02010609030101010101" charset="-122"/>
                        </a:rPr>
                        <a:t>19</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世纪</a:t>
                      </a:r>
                      <a:r>
                        <a:rPr lang="en-US" altLang="zh-CN" sz="2400" b="1" dirty="0">
                          <a:solidFill>
                            <a:srgbClr val="FF0000"/>
                          </a:solidFill>
                          <a:latin typeface="黑体" panose="02010609060101010101" pitchFamily="49" charset="-122"/>
                          <a:ea typeface="黑体" panose="02010609060101010101" pitchFamily="49" charset="-122"/>
                          <a:cs typeface="新宋体" panose="02010609030101010101" charset="-122"/>
                        </a:rPr>
                        <a:t>60</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年代</a:t>
                      </a:r>
                      <a:endPar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06730">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990033"/>
                          </a:solidFill>
                          <a:latin typeface="黑体" panose="02010609060101010101" pitchFamily="49" charset="-122"/>
                          <a:ea typeface="黑体" panose="02010609060101010101" pitchFamily="49" charset="-122"/>
                        </a:rPr>
                        <a:t>性质相同</a:t>
                      </a:r>
                      <a:endParaRPr lang="zh-CN" altLang="en-US" sz="2400" b="1" dirty="0">
                        <a:solidFill>
                          <a:srgbClr val="990033"/>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rPr>
                        <a:t>都是</a:t>
                      </a:r>
                      <a:r>
                        <a:rPr lang="en-US" altLang="zh-CN" sz="2400" b="1" dirty="0">
                          <a:solidFill>
                            <a:srgbClr val="FF0000"/>
                          </a:solidFill>
                          <a:latin typeface="黑体" panose="02010609060101010101" pitchFamily="49" charset="-122"/>
                          <a:ea typeface="黑体" panose="02010609060101010101" pitchFamily="49" charset="-122"/>
                        </a:rPr>
                        <a:t>自上而下的资产阶级性质的改革</a:t>
                      </a:r>
                      <a:endParaRPr lang="en-US" altLang="zh-CN" sz="2400" b="1" dirty="0">
                        <a:solidFill>
                          <a:srgbClr val="FF0000"/>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825500">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990033"/>
                          </a:solidFill>
                          <a:latin typeface="黑体" panose="02010609060101010101" pitchFamily="49" charset="-122"/>
                          <a:ea typeface="黑体" panose="02010609060101010101" pitchFamily="49" charset="-122"/>
                        </a:rPr>
                        <a:t>结果相同</a:t>
                      </a:r>
                      <a:endParaRPr lang="zh-CN" altLang="en-US" sz="2400" b="1" dirty="0">
                        <a:solidFill>
                          <a:srgbClr val="990033"/>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cs typeface="新宋体" panose="02010609030101010101" charset="-122"/>
                        </a:rPr>
                        <a:t>都成功了</a:t>
                      </a:r>
                      <a:r>
                        <a:rPr lang="en-US" altLang="zh-CN"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latin typeface="黑体" panose="02010609060101010101" pitchFamily="49" charset="-122"/>
                          <a:ea typeface="黑体" panose="02010609060101010101" pitchFamily="49" charset="-122"/>
                          <a:cs typeface="新宋体" panose="02010609030101010101" charset="-122"/>
                        </a:rPr>
                        <a:t>且两国都走上了</a:t>
                      </a:r>
                      <a:r>
                        <a:rPr lang="en-US" altLang="zh-CN" sz="2400" b="1" dirty="0">
                          <a:solidFill>
                            <a:srgbClr val="FF0000"/>
                          </a:solidFill>
                          <a:latin typeface="黑体" panose="02010609060101010101" pitchFamily="49" charset="-122"/>
                          <a:ea typeface="黑体" panose="02010609060101010101" pitchFamily="49" charset="-122"/>
                          <a:cs typeface="新宋体" panose="02010609030101010101" charset="-122"/>
                        </a:rPr>
                        <a:t>资本主义道路</a:t>
                      </a:r>
                      <a:endParaRPr lang="zh-CN" altLang="en-US" sz="2400" b="1" dirty="0">
                        <a:latin typeface="黑体" panose="02010609060101010101" pitchFamily="49" charset="-122"/>
                        <a:ea typeface="黑体" panose="02010609060101010101" pitchFamily="49" charset="-122"/>
                        <a:cs typeface="新宋体" panose="02010609030101010101"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824865">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990033"/>
                          </a:solidFill>
                          <a:latin typeface="黑体" panose="02010609060101010101" pitchFamily="49" charset="-122"/>
                          <a:ea typeface="黑体" panose="02010609060101010101" pitchFamily="49" charset="-122"/>
                        </a:rPr>
                        <a:t>局限性相同</a:t>
                      </a:r>
                      <a:endParaRPr lang="zh-CN" altLang="en-US" sz="2400" b="1" dirty="0">
                        <a:solidFill>
                          <a:srgbClr val="990033"/>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cs typeface="新宋体" panose="02010609030101010101" charset="-122"/>
                        </a:rPr>
                        <a:t>改革都</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不彻底</a:t>
                      </a:r>
                      <a:r>
                        <a:rPr lang="en-US" altLang="zh-CN"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latin typeface="黑体" panose="02010609060101010101" pitchFamily="49" charset="-122"/>
                          <a:ea typeface="黑体" panose="02010609060101010101" pitchFamily="49" charset="-122"/>
                          <a:cs typeface="新宋体" panose="02010609030101010101" charset="-122"/>
                        </a:rPr>
                        <a:t>都保留了大量的封建残余</a:t>
                      </a:r>
                      <a:endParaRPr lang="zh-CN" altLang="en-US" sz="2400" b="1" dirty="0">
                        <a:latin typeface="黑体" panose="02010609060101010101" pitchFamily="49" charset="-122"/>
                        <a:ea typeface="黑体" panose="02010609060101010101" pitchFamily="49" charset="-122"/>
                        <a:cs typeface="新宋体" panose="02010609030101010101"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59740">
                <a:tc rowSpan="4">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000066"/>
                          </a:solidFill>
                          <a:latin typeface="黑体" panose="02010609060101010101" pitchFamily="49" charset="-122"/>
                          <a:ea typeface="黑体" panose="02010609060101010101" pitchFamily="49" charset="-122"/>
                        </a:rPr>
                        <a:t>不同点</a:t>
                      </a:r>
                      <a:endParaRPr lang="zh-CN" altLang="en-US" sz="2400" b="1" dirty="0">
                        <a:solidFill>
                          <a:srgbClr val="000066"/>
                        </a:solidFill>
                        <a:latin typeface="黑体" panose="02010609060101010101" pitchFamily="49" charset="-122"/>
                        <a:ea typeface="黑体" panose="02010609060101010101" pitchFamily="49" charset="-122"/>
                      </a:endParaRPr>
                    </a:p>
                  </a:txBody>
                  <a:tcPr marL="90000" marR="90000" marT="46800" marB="46800" anchor="ctr" anchorCtr="1">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rowSpan="2">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003300"/>
                          </a:solidFill>
                          <a:latin typeface="黑体" panose="02010609060101010101" pitchFamily="49" charset="-122"/>
                          <a:ea typeface="黑体" panose="02010609060101010101" pitchFamily="49" charset="-122"/>
                        </a:rPr>
                        <a:t>原因不同</a:t>
                      </a:r>
                      <a:endParaRPr lang="zh-CN" altLang="en-US" sz="2400" b="1" dirty="0">
                        <a:solidFill>
                          <a:srgbClr val="003300"/>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rPr>
                        <a:t>俄国是由于国内</a:t>
                      </a:r>
                      <a:r>
                        <a:rPr lang="zh-CN" altLang="en-US" sz="2400" b="1" dirty="0">
                          <a:solidFill>
                            <a:srgbClr val="FF0000"/>
                          </a:solidFill>
                          <a:latin typeface="黑体" panose="02010609060101010101" pitchFamily="49" charset="-122"/>
                          <a:ea typeface="黑体" panose="02010609060101010101" pitchFamily="49" charset="-122"/>
                        </a:rPr>
                        <a:t>农奴制</a:t>
                      </a:r>
                      <a:r>
                        <a:rPr lang="zh-CN" altLang="en-US" sz="2400" b="1" dirty="0">
                          <a:latin typeface="黑体" panose="02010609060101010101" pitchFamily="49" charset="-122"/>
                          <a:ea typeface="黑体" panose="02010609060101010101" pitchFamily="49" charset="-122"/>
                        </a:rPr>
                        <a:t>危机引起的</a:t>
                      </a:r>
                      <a:endParaRPr lang="zh-CN" altLang="en-US" sz="2400" b="1" dirty="0">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59740">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cs typeface="新宋体" panose="02010609030101010101" charset="-122"/>
                        </a:rPr>
                        <a:t>日本当时</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内外交困</a:t>
                      </a:r>
                      <a:r>
                        <a:rPr lang="en-US" altLang="zh-CN"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latin typeface="黑体" panose="02010609060101010101" pitchFamily="49" charset="-122"/>
                          <a:ea typeface="黑体" panose="02010609060101010101" pitchFamily="49" charset="-122"/>
                          <a:cs typeface="新宋体" panose="02010609030101010101" charset="-122"/>
                        </a:rPr>
                        <a:t>面临着严重的</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民族危机</a:t>
                      </a:r>
                      <a:endParaRPr lang="zh-CN" altLang="en-US" sz="2400" b="1" dirty="0">
                        <a:latin typeface="黑体" panose="02010609060101010101" pitchFamily="49" charset="-122"/>
                        <a:ea typeface="黑体" panose="02010609060101010101" pitchFamily="49" charset="-122"/>
                        <a:cs typeface="新宋体" panose="02010609030101010101"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825500">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rowSpan="2">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solidFill>
                            <a:srgbClr val="003300"/>
                          </a:solidFill>
                          <a:latin typeface="黑体" panose="02010609060101010101" pitchFamily="49" charset="-122"/>
                          <a:ea typeface="黑体" panose="02010609060101010101" pitchFamily="49" charset="-122"/>
                        </a:rPr>
                        <a:t>目的不同</a:t>
                      </a:r>
                      <a:endParaRPr lang="zh-CN" altLang="en-US" sz="2400" b="1" dirty="0">
                        <a:solidFill>
                          <a:srgbClr val="003300"/>
                        </a:solidFill>
                        <a:latin typeface="黑体" panose="02010609060101010101" pitchFamily="49" charset="-122"/>
                        <a:ea typeface="黑体" panose="02010609060101010101" pitchFamily="49" charset="-122"/>
                      </a:endParaRPr>
                    </a:p>
                  </a:txBody>
                  <a:tcPr marL="90000" marR="90000" marT="46800" marB="4680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cs typeface="新宋体" panose="02010609030101010101" charset="-122"/>
                        </a:rPr>
                        <a:t>俄国是亚历山大二世为了</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防止人民革命</a:t>
                      </a:r>
                      <a:r>
                        <a:rPr lang="en-US" altLang="zh-CN"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latin typeface="黑体" panose="02010609060101010101" pitchFamily="49" charset="-122"/>
                          <a:ea typeface="黑体" panose="02010609060101010101" pitchFamily="49" charset="-122"/>
                          <a:cs typeface="新宋体" panose="02010609030101010101" charset="-122"/>
                        </a:rPr>
                        <a:t>维护自己的统治</a:t>
                      </a:r>
                      <a:r>
                        <a:rPr lang="en-US" altLang="zh-CN"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latin typeface="黑体" panose="02010609060101010101" pitchFamily="49" charset="-122"/>
                          <a:ea typeface="黑体" panose="02010609060101010101" pitchFamily="49" charset="-122"/>
                          <a:cs typeface="新宋体" panose="02010609030101010101" charset="-122"/>
                        </a:rPr>
                        <a:t>迫不得已而进行的</a:t>
                      </a:r>
                      <a:endParaRPr lang="zh-CN" altLang="en-US" sz="2400" b="1" dirty="0">
                        <a:latin typeface="黑体" panose="02010609060101010101" pitchFamily="49" charset="-122"/>
                        <a:ea typeface="黑体" panose="02010609060101010101" pitchFamily="49" charset="-122"/>
                        <a:cs typeface="新宋体" panose="02010609030101010101"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825500">
                <a:tc vMerge="1">
                  <a:tcPr>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28575" cap="flat" cmpd="sng">
                      <a:solidFill>
                        <a:schemeClr val="tx1"/>
                      </a:solidFill>
                      <a:prstDash val="solid"/>
                      <a:headEnd type="none" w="med" len="med"/>
                      <a:tailEnd type="none" w="med" len="med"/>
                    </a:lnB>
                  </a:tcPr>
                </a:tc>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28575" cap="flat" cmpd="sng">
                      <a:solidFill>
                        <a:schemeClr val="tx1"/>
                      </a:solidFill>
                      <a:prstDash val="solid"/>
                      <a:headEnd type="none" w="med" len="med"/>
                      <a:tailEnd type="none" w="med" len="med"/>
                    </a:lnB>
                  </a:tcPr>
                </a:tc>
                <a:tc>
                  <a:txBody>
                    <a:bodyPr/>
                    <a:lstStyle>
                      <a:lvl1pPr marL="342900" lvl="0" indent="-342900" algn="l" defTabSz="914400" rtl="0" eaLnBrk="1" fontAlgn="base" latinLnBrk="0" hangingPunct="1">
                        <a:lnSpc>
                          <a:spcPct val="100000"/>
                        </a:lnSpc>
                        <a:spcBef>
                          <a:spcPct val="20000"/>
                        </a:spcBef>
                        <a:spcAft>
                          <a:spcPct val="0"/>
                        </a:spcAft>
                        <a:buClr>
                          <a:schemeClr val="folHlink"/>
                        </a:buClr>
                        <a:buSzPct val="60000"/>
                        <a:buFont typeface="Wingdings" panose="05000000000000000000" pitchFamily="2" charset="2"/>
                        <a:buChar char="n"/>
                        <a:defRPr sz="2800" u="none" kern="1200" baseline="0">
                          <a:solidFill>
                            <a:schemeClr val="tx1"/>
                          </a:solidFill>
                          <a:latin typeface="Tahoma" panose="020B060403050404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lr>
                          <a:schemeClr val="hlink"/>
                        </a:buClr>
                        <a:buSzPct val="55000"/>
                        <a:buFont typeface="Wingdings" panose="05000000000000000000" pitchFamily="2" charset="2"/>
                        <a:buChar char="n"/>
                        <a:defRPr sz="2400" b="0" i="0" u="none" kern="1200" baseline="0">
                          <a:solidFill>
                            <a:schemeClr val="tx1"/>
                          </a:solidFill>
                          <a:latin typeface="Tahoma" panose="020B060403050404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lr>
                          <a:schemeClr val="folHlink"/>
                        </a:buClr>
                        <a:buSzPct val="50000"/>
                        <a:buFont typeface="Wingdings" panose="05000000000000000000" pitchFamily="2" charset="2"/>
                        <a:buChar char="n"/>
                        <a:defRPr sz="2000" b="0" i="0" u="none" kern="1200" baseline="0">
                          <a:solidFill>
                            <a:schemeClr val="tx1"/>
                          </a:solidFill>
                          <a:latin typeface="Tahoma" panose="020B060403050404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lr>
                          <a:schemeClr val="accent2"/>
                        </a:buClr>
                        <a:buSzPct val="55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lr>
                          <a:schemeClr val="accent1"/>
                        </a:buClr>
                        <a:buSzPct val="50000"/>
                        <a:buFont typeface="Wingdings" panose="05000000000000000000" pitchFamily="2" charset="2"/>
                        <a:buChar char="n"/>
                        <a:defRPr sz="1800" b="0" i="0" u="none" kern="1200" baseline="0">
                          <a:solidFill>
                            <a:schemeClr val="tx1"/>
                          </a:solidFill>
                          <a:latin typeface="Tahoma" panose="020B0604030504040204" pitchFamily="34" charset="0"/>
                          <a:ea typeface="宋体" panose="02010600030101010101" pitchFamily="2" charset="-122"/>
                        </a:defRPr>
                      </a:lvl5pPr>
                    </a:lstStyle>
                    <a:p>
                      <a:pPr marL="0" lvl="0" indent="0">
                        <a:buNone/>
                      </a:pPr>
                      <a:r>
                        <a:rPr lang="zh-CN" altLang="en-US" sz="2400" b="1" dirty="0">
                          <a:latin typeface="黑体" panose="02010609060101010101" pitchFamily="49" charset="-122"/>
                          <a:ea typeface="黑体" panose="02010609060101010101" pitchFamily="49" charset="-122"/>
                          <a:cs typeface="新宋体" panose="02010609030101010101" charset="-122"/>
                        </a:rPr>
                        <a:t>日本是为了</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发展资本主义,摆脱外来的侵略</a:t>
                      </a:r>
                      <a:r>
                        <a:rPr lang="zh-CN" altLang="en-US" sz="2400" b="1" dirty="0">
                          <a:latin typeface="黑体" panose="02010609060101010101" pitchFamily="49" charset="-122"/>
                          <a:ea typeface="黑体" panose="02010609060101010101" pitchFamily="49" charset="-122"/>
                          <a:cs typeface="新宋体" panose="02010609030101010101" charset="-122"/>
                        </a:rPr>
                        <a:t>而进行的改革</a:t>
                      </a:r>
                      <a:endParaRPr lang="zh-CN" altLang="en-US" sz="2400" b="1" dirty="0">
                        <a:latin typeface="黑体" panose="02010609060101010101" pitchFamily="49" charset="-122"/>
                        <a:ea typeface="黑体" panose="02010609060101010101" pitchFamily="49" charset="-122"/>
                        <a:cs typeface="新宋体" panose="02010609030101010101" charset="-122"/>
                      </a:endParaRPr>
                    </a:p>
                  </a:txBody>
                  <a:tcPr marL="90000" marR="90000" marT="46800" marB="4680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3" name="矩形 2"/>
          <p:cNvSpPr/>
          <p:nvPr>
            <p:custDataLst>
              <p:tags r:id="rId3"/>
            </p:custDataLst>
          </p:nvPr>
        </p:nvSpPr>
        <p:spPr>
          <a:xfrm>
            <a:off x="6154887" y="1124585"/>
            <a:ext cx="3607435" cy="6223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4" name="矩形 3"/>
          <p:cNvSpPr/>
          <p:nvPr>
            <p:custDataLst>
              <p:tags r:id="rId4"/>
            </p:custDataLst>
          </p:nvPr>
        </p:nvSpPr>
        <p:spPr>
          <a:xfrm>
            <a:off x="5239217" y="1811020"/>
            <a:ext cx="5348605" cy="43561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5" name="矩形 4"/>
          <p:cNvSpPr/>
          <p:nvPr>
            <p:custDataLst>
              <p:tags r:id="rId5"/>
            </p:custDataLst>
          </p:nvPr>
        </p:nvSpPr>
        <p:spPr>
          <a:xfrm>
            <a:off x="5209093" y="2359025"/>
            <a:ext cx="5472430" cy="6223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6" name="矩形 5"/>
          <p:cNvSpPr/>
          <p:nvPr>
            <p:custDataLst>
              <p:tags r:id="rId6"/>
            </p:custDataLst>
          </p:nvPr>
        </p:nvSpPr>
        <p:spPr>
          <a:xfrm>
            <a:off x="5195084" y="3257550"/>
            <a:ext cx="5472430" cy="6223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7" name="矩形 6"/>
          <p:cNvSpPr/>
          <p:nvPr>
            <p:custDataLst>
              <p:tags r:id="rId7"/>
            </p:custDataLst>
          </p:nvPr>
        </p:nvSpPr>
        <p:spPr>
          <a:xfrm>
            <a:off x="5032207" y="4393565"/>
            <a:ext cx="5774690" cy="38989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8" name="矩形 7"/>
          <p:cNvSpPr/>
          <p:nvPr>
            <p:custDataLst>
              <p:tags r:id="rId8"/>
            </p:custDataLst>
          </p:nvPr>
        </p:nvSpPr>
        <p:spPr>
          <a:xfrm>
            <a:off x="4427052" y="3947795"/>
            <a:ext cx="5768975" cy="38925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9" name="矩形 8"/>
          <p:cNvSpPr/>
          <p:nvPr>
            <p:custDataLst>
              <p:tags r:id="rId9"/>
            </p:custDataLst>
          </p:nvPr>
        </p:nvSpPr>
        <p:spPr>
          <a:xfrm>
            <a:off x="4067007" y="4890770"/>
            <a:ext cx="7728585" cy="71564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
        <p:nvSpPr>
          <p:cNvPr id="10" name="矩形 9"/>
          <p:cNvSpPr/>
          <p:nvPr>
            <p:custDataLst>
              <p:tags r:id="rId10"/>
            </p:custDataLst>
          </p:nvPr>
        </p:nvSpPr>
        <p:spPr>
          <a:xfrm>
            <a:off x="3994617" y="5732780"/>
            <a:ext cx="7728585" cy="62230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grpId="0" nodeType="clickEffect">
                                  <p:stCondLst>
                                    <p:cond delay="0"/>
                                  </p:stCondLst>
                                  <p:childTnLst>
                                    <p:animEffect transition="out" filter="blinds(horizontal)">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3" presetClass="exit" presetSubtype="10" fill="hold" grpId="0" nodeType="clickEffect">
                                  <p:stCondLst>
                                    <p:cond delay="0"/>
                                  </p:stCondLst>
                                  <p:childTnLst>
                                    <p:animEffect transition="out" filter="blinds(horizontal)">
                                      <p:cBhvr>
                                        <p:cTn id="11" dur="500"/>
                                        <p:tgtEl>
                                          <p:spTgt spid="4"/>
                                        </p:tgtEl>
                                      </p:cBhvr>
                                    </p:animEffect>
                                    <p:set>
                                      <p:cBhvr>
                                        <p:cTn id="12" dur="1" fill="hold">
                                          <p:stCondLst>
                                            <p:cond delay="499"/>
                                          </p:stCondLst>
                                        </p:cTn>
                                        <p:tgtEl>
                                          <p:spTgt spid="4"/>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3" presetClass="exit" presetSubtype="10" fill="hold" grpId="0" nodeType="clickEffect">
                                  <p:stCondLst>
                                    <p:cond delay="0"/>
                                  </p:stCondLst>
                                  <p:childTnLst>
                                    <p:animEffect transition="out" filter="blinds(horizontal)">
                                      <p:cBhvr>
                                        <p:cTn id="16" dur="500"/>
                                        <p:tgtEl>
                                          <p:spTgt spid="5"/>
                                        </p:tgtEl>
                                      </p:cBhvr>
                                    </p:animEffect>
                                    <p:set>
                                      <p:cBhvr>
                                        <p:cTn id="17" dur="1" fill="hold">
                                          <p:stCondLst>
                                            <p:cond delay="499"/>
                                          </p:stCondLst>
                                        </p:cTn>
                                        <p:tgtEl>
                                          <p:spTgt spid="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3" presetClass="exit" presetSubtype="10" fill="hold" grpId="0" nodeType="clickEffect">
                                  <p:stCondLst>
                                    <p:cond delay="0"/>
                                  </p:stCondLst>
                                  <p:childTnLst>
                                    <p:animEffect transition="out" filter="blinds(horizontal)">
                                      <p:cBhvr>
                                        <p:cTn id="21" dur="500"/>
                                        <p:tgtEl>
                                          <p:spTgt spid="6"/>
                                        </p:tgtEl>
                                      </p:cBhvr>
                                    </p:animEffect>
                                    <p:set>
                                      <p:cBhvr>
                                        <p:cTn id="22" dur="1" fill="hold">
                                          <p:stCondLst>
                                            <p:cond delay="499"/>
                                          </p:stCondLst>
                                        </p:cTn>
                                        <p:tgtEl>
                                          <p:spTgt spid="6"/>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3" presetClass="exit" presetSubtype="10" fill="hold" grpId="0" nodeType="clickEffect">
                                  <p:stCondLst>
                                    <p:cond delay="0"/>
                                  </p:stCondLst>
                                  <p:childTnLst>
                                    <p:animEffect transition="out" filter="blinds(horizontal)">
                                      <p:cBhvr>
                                        <p:cTn id="26" dur="500"/>
                                        <p:tgtEl>
                                          <p:spTgt spid="8"/>
                                        </p:tgtEl>
                                      </p:cBhvr>
                                    </p:animEffect>
                                    <p:set>
                                      <p:cBhvr>
                                        <p:cTn id="27" dur="1" fill="hold">
                                          <p:stCondLst>
                                            <p:cond delay="499"/>
                                          </p:stCondLst>
                                        </p:cTn>
                                        <p:tgtEl>
                                          <p:spTgt spid="8"/>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3" presetClass="exit" presetSubtype="10" fill="hold" grpId="0" nodeType="clickEffect">
                                  <p:stCondLst>
                                    <p:cond delay="0"/>
                                  </p:stCondLst>
                                  <p:childTnLst>
                                    <p:animEffect transition="out" filter="blinds(horizontal)">
                                      <p:cBhvr>
                                        <p:cTn id="31" dur="500"/>
                                        <p:tgtEl>
                                          <p:spTgt spid="7"/>
                                        </p:tgtEl>
                                      </p:cBhvr>
                                    </p:animEffect>
                                    <p:set>
                                      <p:cBhvr>
                                        <p:cTn id="32" dur="1" fill="hold">
                                          <p:stCondLst>
                                            <p:cond delay="499"/>
                                          </p:stCondLst>
                                        </p:cTn>
                                        <p:tgtEl>
                                          <p:spTgt spid="7"/>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3" presetClass="exit" presetSubtype="10" fill="hold" grpId="0" nodeType="clickEffect">
                                  <p:stCondLst>
                                    <p:cond delay="0"/>
                                  </p:stCondLst>
                                  <p:childTnLst>
                                    <p:animEffect transition="out" filter="blinds(horizontal)">
                                      <p:cBhvr>
                                        <p:cTn id="36" dur="500"/>
                                        <p:tgtEl>
                                          <p:spTgt spid="9"/>
                                        </p:tgtEl>
                                      </p:cBhvr>
                                    </p:animEffect>
                                    <p:set>
                                      <p:cBhvr>
                                        <p:cTn id="37" dur="1" fill="hold">
                                          <p:stCondLst>
                                            <p:cond delay="499"/>
                                          </p:stCondLst>
                                        </p:cTn>
                                        <p:tgtEl>
                                          <p:spTgt spid="9"/>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3" presetClass="exit" presetSubtype="10" fill="hold" grpId="0" nodeType="clickEffect">
                                  <p:stCondLst>
                                    <p:cond delay="0"/>
                                  </p:stCondLst>
                                  <p:childTnLst>
                                    <p:animEffect transition="out" filter="blinds(horizontal)">
                                      <p:cBhvr>
                                        <p:cTn id="41" dur="500"/>
                                        <p:tgtEl>
                                          <p:spTgt spid="10"/>
                                        </p:tgtEl>
                                      </p:cBhvr>
                                    </p:animEffect>
                                    <p:set>
                                      <p:cBhvr>
                                        <p:cTn id="42"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4" grpId="0" bldLvl="0" animBg="1"/>
      <p:bldP spid="5" grpId="0" bldLvl="0" animBg="1"/>
      <p:bldP spid="6" grpId="0" bldLvl="0" animBg="1"/>
      <p:bldP spid="7" grpId="0" bldLvl="0" animBg="1"/>
      <p:bldP spid="8" grpId="0" bldLvl="0" animBg="1"/>
      <p:bldP spid="9" grpId="0" bldLvl="0" animBg="1"/>
      <p:bldP spid="10" grpId="0" bldLvl="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圆角 8"/>
          <p:cNvSpPr/>
          <p:nvPr>
            <p:custDataLst>
              <p:tags r:id="rId1"/>
            </p:custDataLst>
          </p:nvPr>
        </p:nvSpPr>
        <p:spPr>
          <a:xfrm rot="10800000">
            <a:off x="3794125" y="2525395"/>
            <a:ext cx="8119110" cy="177165"/>
          </a:xfrm>
          <a:prstGeom prst="roundRect">
            <a:avLst>
              <a:gd name="adj"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0" name="矩形: 圆角 9"/>
          <p:cNvSpPr/>
          <p:nvPr>
            <p:custDataLst>
              <p:tags r:id="rId2"/>
            </p:custDataLst>
          </p:nvPr>
        </p:nvSpPr>
        <p:spPr>
          <a:xfrm rot="10800000">
            <a:off x="347980" y="4918075"/>
            <a:ext cx="8240395" cy="116205"/>
          </a:xfrm>
          <a:prstGeom prst="roundRect">
            <a:avLst>
              <a:gd name="adj"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2" name="矩形: 圆角 11"/>
          <p:cNvSpPr/>
          <p:nvPr>
            <p:custDataLst>
              <p:tags r:id="rId3"/>
            </p:custDataLst>
          </p:nvPr>
        </p:nvSpPr>
        <p:spPr>
          <a:xfrm rot="16200000">
            <a:off x="1188085" y="3375660"/>
            <a:ext cx="5073015" cy="139065"/>
          </a:xfrm>
          <a:prstGeom prst="roundRect">
            <a:avLst>
              <a:gd name="adj"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3" name="矩形: 圆角 12"/>
          <p:cNvSpPr/>
          <p:nvPr>
            <p:custDataLst>
              <p:tags r:id="rId4"/>
            </p:custDataLst>
          </p:nvPr>
        </p:nvSpPr>
        <p:spPr>
          <a:xfrm rot="16200000">
            <a:off x="5934710" y="3867150"/>
            <a:ext cx="5153025" cy="161290"/>
          </a:xfrm>
          <a:prstGeom prst="roundRect">
            <a:avLst>
              <a:gd name="adj" fmla="val 50000"/>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p>
        </p:txBody>
      </p:sp>
      <p:sp>
        <p:nvSpPr>
          <p:cNvPr id="14" name="矩形: 圆角 13"/>
          <p:cNvSpPr/>
          <p:nvPr>
            <p:custDataLst>
              <p:tags r:id="rId5"/>
            </p:custDataLst>
          </p:nvPr>
        </p:nvSpPr>
        <p:spPr>
          <a:xfrm>
            <a:off x="3794125" y="2774315"/>
            <a:ext cx="4603750" cy="2143760"/>
          </a:xfrm>
          <a:prstGeom prst="roundRect">
            <a:avLst>
              <a:gd name="adj" fmla="val 0"/>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b="1" noProof="1">
              <a:latin typeface="黑体" panose="02010609060101010101" pitchFamily="49" charset="-122"/>
              <a:ea typeface="黑体" panose="02010609060101010101" pitchFamily="49" charset="-122"/>
            </a:endParaRPr>
          </a:p>
        </p:txBody>
      </p:sp>
      <p:sp>
        <p:nvSpPr>
          <p:cNvPr id="15" name="TextBox 14"/>
          <p:cNvSpPr txBox="1"/>
          <p:nvPr>
            <p:custDataLst>
              <p:tags r:id="rId6"/>
            </p:custDataLst>
          </p:nvPr>
        </p:nvSpPr>
        <p:spPr>
          <a:xfrm>
            <a:off x="3863972" y="1856385"/>
            <a:ext cx="4397832" cy="64516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落后就会挨打</a:t>
            </a:r>
            <a:endParaRPr lang="zh-CN" altLang="en-US" sz="3600" b="1" dirty="0" smtClean="0">
              <a:latin typeface="黑体" panose="02010609060101010101" pitchFamily="49" charset="-122"/>
              <a:ea typeface="黑体" panose="02010609060101010101" pitchFamily="49" charset="-122"/>
            </a:endParaRPr>
          </a:p>
        </p:txBody>
      </p:sp>
      <p:sp>
        <p:nvSpPr>
          <p:cNvPr id="16" name="TextBox 15"/>
          <p:cNvSpPr txBox="1"/>
          <p:nvPr>
            <p:custDataLst>
              <p:tags r:id="rId7"/>
            </p:custDataLst>
          </p:nvPr>
        </p:nvSpPr>
        <p:spPr>
          <a:xfrm>
            <a:off x="3864155" y="1052649"/>
            <a:ext cx="4310743" cy="64516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封闭导致落后</a:t>
            </a:r>
            <a:endParaRPr lang="zh-CN" altLang="en-US" sz="3600" b="1" dirty="0" smtClean="0">
              <a:latin typeface="黑体" panose="02010609060101010101" pitchFamily="49" charset="-122"/>
              <a:ea typeface="黑体" panose="02010609060101010101" pitchFamily="49" charset="-122"/>
            </a:endParaRPr>
          </a:p>
        </p:txBody>
      </p:sp>
      <p:sp>
        <p:nvSpPr>
          <p:cNvPr id="17" name="TextBox 16"/>
          <p:cNvSpPr txBox="1"/>
          <p:nvPr>
            <p:custDataLst>
              <p:tags r:id="rId8"/>
            </p:custDataLst>
          </p:nvPr>
        </p:nvSpPr>
        <p:spPr>
          <a:xfrm>
            <a:off x="2416629" y="1480457"/>
            <a:ext cx="566057" cy="230695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主动开放</a:t>
            </a:r>
            <a:endParaRPr lang="zh-CN" altLang="en-US" sz="3600" b="1" dirty="0" smtClean="0">
              <a:latin typeface="黑体" panose="02010609060101010101" pitchFamily="49" charset="-122"/>
              <a:ea typeface="黑体" panose="02010609060101010101" pitchFamily="49" charset="-122"/>
            </a:endParaRPr>
          </a:p>
        </p:txBody>
      </p:sp>
      <p:sp>
        <p:nvSpPr>
          <p:cNvPr id="18" name="TextBox 17"/>
          <p:cNvSpPr txBox="1"/>
          <p:nvPr>
            <p:custDataLst>
              <p:tags r:id="rId9"/>
            </p:custDataLst>
          </p:nvPr>
        </p:nvSpPr>
        <p:spPr>
          <a:xfrm>
            <a:off x="3445239" y="5507869"/>
            <a:ext cx="4985656" cy="645160"/>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走和平崛起的道路</a:t>
            </a:r>
            <a:endParaRPr lang="zh-CN" altLang="en-US" sz="3600" b="1" dirty="0" smtClean="0">
              <a:latin typeface="黑体" panose="02010609060101010101" pitchFamily="49" charset="-122"/>
              <a:ea typeface="黑体" panose="02010609060101010101" pitchFamily="49" charset="-122"/>
            </a:endParaRPr>
          </a:p>
        </p:txBody>
      </p:sp>
      <p:sp>
        <p:nvSpPr>
          <p:cNvPr id="19" name="TextBox 18"/>
          <p:cNvSpPr txBox="1"/>
          <p:nvPr>
            <p:custDataLst>
              <p:tags r:id="rId10"/>
            </p:custDataLst>
          </p:nvPr>
        </p:nvSpPr>
        <p:spPr>
          <a:xfrm>
            <a:off x="4125777" y="3428909"/>
            <a:ext cx="3526972" cy="1015663"/>
          </a:xfrm>
          <a:prstGeom prst="rect">
            <a:avLst/>
          </a:prstGeom>
          <a:noFill/>
        </p:spPr>
        <p:txBody>
          <a:bodyPr wrap="square" rtlCol="0">
            <a:spAutoFit/>
          </a:bodyPr>
          <a:lstStyle/>
          <a:p>
            <a:pPr algn="ctr"/>
            <a:r>
              <a:rPr lang="zh-CN" altLang="en-US" sz="6000" b="1" dirty="0" smtClean="0">
                <a:solidFill>
                  <a:schemeClr val="bg1"/>
                </a:solidFill>
                <a:ea typeface="黑体" panose="02010609060101010101" pitchFamily="49" charset="-122"/>
              </a:rPr>
              <a:t>明治维新</a:t>
            </a:r>
            <a:endParaRPr lang="zh-CN" altLang="en-US" sz="6000" b="1" dirty="0">
              <a:solidFill>
                <a:schemeClr val="bg1"/>
              </a:solidFill>
              <a:ea typeface="黑体" panose="02010609060101010101" pitchFamily="49" charset="-122"/>
            </a:endParaRPr>
          </a:p>
        </p:txBody>
      </p:sp>
      <p:sp>
        <p:nvSpPr>
          <p:cNvPr id="20" name="TextBox 19"/>
          <p:cNvSpPr txBox="1"/>
          <p:nvPr>
            <p:custDataLst>
              <p:tags r:id="rId11"/>
            </p:custDataLst>
          </p:nvPr>
        </p:nvSpPr>
        <p:spPr>
          <a:xfrm>
            <a:off x="1632858" y="2525485"/>
            <a:ext cx="566057" cy="230695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善于学习</a:t>
            </a:r>
            <a:endParaRPr lang="zh-CN" altLang="en-US" sz="3600" b="1" dirty="0" smtClean="0">
              <a:latin typeface="黑体" panose="02010609060101010101" pitchFamily="49" charset="-122"/>
              <a:ea typeface="黑体" panose="02010609060101010101" pitchFamily="49" charset="-122"/>
            </a:endParaRPr>
          </a:p>
        </p:txBody>
      </p:sp>
      <p:sp>
        <p:nvSpPr>
          <p:cNvPr id="21" name="TextBox 20"/>
          <p:cNvSpPr txBox="1"/>
          <p:nvPr>
            <p:custDataLst>
              <p:tags r:id="rId12"/>
            </p:custDataLst>
          </p:nvPr>
        </p:nvSpPr>
        <p:spPr>
          <a:xfrm>
            <a:off x="9927772" y="3526970"/>
            <a:ext cx="566057" cy="230695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进行改革</a:t>
            </a:r>
            <a:endParaRPr lang="zh-CN" altLang="en-US" sz="3600" b="1" dirty="0" smtClean="0">
              <a:latin typeface="黑体" panose="02010609060101010101" pitchFamily="49" charset="-122"/>
              <a:ea typeface="黑体" panose="02010609060101010101" pitchFamily="49" charset="-122"/>
            </a:endParaRPr>
          </a:p>
        </p:txBody>
      </p:sp>
      <p:sp>
        <p:nvSpPr>
          <p:cNvPr id="22" name="TextBox 21"/>
          <p:cNvSpPr txBox="1"/>
          <p:nvPr>
            <p:custDataLst>
              <p:tags r:id="rId13"/>
            </p:custDataLst>
          </p:nvPr>
        </p:nvSpPr>
        <p:spPr>
          <a:xfrm>
            <a:off x="9165954" y="2925081"/>
            <a:ext cx="566057" cy="2306955"/>
          </a:xfrm>
          <a:prstGeom prst="rect">
            <a:avLst/>
          </a:prstGeom>
        </p:spPr>
        <p:style>
          <a:lnRef idx="3">
            <a:schemeClr val="lt1"/>
          </a:lnRef>
          <a:fillRef idx="1">
            <a:schemeClr val="accent1"/>
          </a:fillRef>
          <a:effectRef idx="1">
            <a:schemeClr val="accent1"/>
          </a:effectRef>
          <a:fontRef idx="minor">
            <a:schemeClr val="lt1"/>
          </a:fontRef>
        </p:style>
        <p:txBody>
          <a:bodyPr wrap="square" rtlCol="0">
            <a:spAutoFit/>
          </a:bodyPr>
          <a:lstStyle/>
          <a:p>
            <a:pPr algn="ctr"/>
            <a:r>
              <a:rPr lang="zh-CN" altLang="en-US" sz="3600" b="1" dirty="0" smtClean="0">
                <a:latin typeface="黑体" panose="02010609060101010101" pitchFamily="49" charset="-122"/>
                <a:ea typeface="黑体" panose="02010609060101010101" pitchFamily="49" charset="-122"/>
              </a:rPr>
              <a:t>突破传统</a:t>
            </a:r>
            <a:endParaRPr lang="zh-CN" altLang="en-US" sz="3600" b="1" dirty="0" smtClean="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1000"/>
                                        <p:tgtEl>
                                          <p:spTgt spid="9"/>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right)">
                                      <p:cBhvr>
                                        <p:cTn id="10" dur="10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1000"/>
                                        <p:tgtEl>
                                          <p:spTgt spid="12"/>
                                        </p:tgtEl>
                                      </p:cBhvr>
                                    </p:animEffect>
                                  </p:childTnLst>
                                </p:cTn>
                              </p:par>
                              <p:par>
                                <p:cTn id="14" presetID="22" presetClass="entr" presetSubtype="1"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up)">
                                      <p:cBhvr>
                                        <p:cTn id="16" dur="1000"/>
                                        <p:tgtEl>
                                          <p:spTgt spid="13"/>
                                        </p:tgtEl>
                                      </p:cBhvr>
                                    </p:animEffect>
                                  </p:childTnLst>
                                </p:cTn>
                              </p:par>
                            </p:childTnLst>
                          </p:cTn>
                        </p:par>
                        <p:par>
                          <p:cTn id="17" fill="hold">
                            <p:stCondLst>
                              <p:cond delay="1000"/>
                            </p:stCondLst>
                            <p:childTnLst>
                              <p:par>
                                <p:cTn id="18" presetID="10" presetClass="entr" presetSubtype="0" fill="hold" grpId="0" nodeType="afterEffect">
                                  <p:stCondLst>
                                    <p:cond delay="0"/>
                                  </p:stCondLst>
                                  <p:childTnLst>
                                    <p:set>
                                      <p:cBhvr>
                                        <p:cTn id="19" dur="1" fill="hold">
                                          <p:stCondLst>
                                            <p:cond delay="0"/>
                                          </p:stCondLst>
                                        </p:cTn>
                                        <p:tgtEl>
                                          <p:spTgt spid="14"/>
                                        </p:tgtEl>
                                        <p:attrNameLst>
                                          <p:attrName>style.visibility</p:attrName>
                                        </p:attrNameLst>
                                      </p:cBhvr>
                                      <p:to>
                                        <p:strVal val="visible"/>
                                      </p:to>
                                    </p:set>
                                    <p:animEffect transition="in" filter="fade">
                                      <p:cBhvr>
                                        <p:cTn id="20" dur="1000"/>
                                        <p:tgtEl>
                                          <p:spTgt spid="14"/>
                                        </p:tgtEl>
                                      </p:cBhvr>
                                    </p:animEffec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childTnLst>
                          </p:cTn>
                        </p:par>
                        <p:par>
                          <p:cTn id="25" fill="hold">
                            <p:stCondLst>
                              <p:cond delay="0"/>
                            </p:stCondLst>
                            <p:childTnLst>
                              <p:par>
                                <p:cTn id="26" presetID="1" presetClass="entr" presetSubtype="0" fill="hold" grpId="0" nodeType="afterEffect">
                                  <p:stCondLst>
                                    <p:cond delay="500"/>
                                  </p:stCondLst>
                                  <p:childTnLst>
                                    <p:set>
                                      <p:cBhvr>
                                        <p:cTn id="27" dur="1" fill="hold">
                                          <p:stCondLst>
                                            <p:cond delay="0"/>
                                          </p:stCondLst>
                                        </p:cTn>
                                        <p:tgtEl>
                                          <p:spTgt spid="15"/>
                                        </p:tgtEl>
                                        <p:attrNameLst>
                                          <p:attrName>style.visibility</p:attrName>
                                        </p:attrNameLst>
                                      </p:cBhvr>
                                      <p:to>
                                        <p:strVal val="visible"/>
                                      </p:to>
                                    </p:set>
                                  </p:childTnLst>
                                </p:cTn>
                              </p:par>
                            </p:childTnLst>
                          </p:cTn>
                        </p:par>
                        <p:par>
                          <p:cTn id="28" fill="hold">
                            <p:stCondLst>
                              <p:cond delay="500"/>
                            </p:stCondLst>
                            <p:childTnLst>
                              <p:par>
                                <p:cTn id="29" presetID="1" presetClass="entr" presetSubtype="0" fill="hold" grpId="0" nodeType="afterEffect">
                                  <p:stCondLst>
                                    <p:cond delay="500"/>
                                  </p:stCondLst>
                                  <p:childTnLst>
                                    <p:set>
                                      <p:cBhvr>
                                        <p:cTn id="30" dur="1" fill="hold">
                                          <p:stCondLst>
                                            <p:cond delay="0"/>
                                          </p:stCondLst>
                                        </p:cTn>
                                        <p:tgtEl>
                                          <p:spTgt spid="17"/>
                                        </p:tgtEl>
                                        <p:attrNameLst>
                                          <p:attrName>style.visibility</p:attrName>
                                        </p:attrNameLst>
                                      </p:cBhvr>
                                      <p:to>
                                        <p:strVal val="visible"/>
                                      </p:to>
                                    </p:set>
                                  </p:childTnLst>
                                </p:cTn>
                              </p:par>
                            </p:childTnLst>
                          </p:cTn>
                        </p:par>
                        <p:par>
                          <p:cTn id="31" fill="hold">
                            <p:stCondLst>
                              <p:cond delay="1000"/>
                            </p:stCondLst>
                            <p:childTnLst>
                              <p:par>
                                <p:cTn id="32" presetID="1" presetClass="entr" presetSubtype="0" fill="hold" grpId="0" nodeType="afterEffect">
                                  <p:stCondLst>
                                    <p:cond delay="500"/>
                                  </p:stCondLst>
                                  <p:childTnLst>
                                    <p:set>
                                      <p:cBhvr>
                                        <p:cTn id="33" dur="1" fill="hold">
                                          <p:stCondLst>
                                            <p:cond delay="0"/>
                                          </p:stCondLst>
                                        </p:cTn>
                                        <p:tgtEl>
                                          <p:spTgt spid="18"/>
                                        </p:tgtEl>
                                        <p:attrNameLst>
                                          <p:attrName>style.visibility</p:attrName>
                                        </p:attrNameLst>
                                      </p:cBhvr>
                                      <p:to>
                                        <p:strVal val="visible"/>
                                      </p:to>
                                    </p:set>
                                  </p:childTnLst>
                                </p:cTn>
                              </p:par>
                            </p:childTnLst>
                          </p:cTn>
                        </p:par>
                        <p:par>
                          <p:cTn id="34" fill="hold">
                            <p:stCondLst>
                              <p:cond delay="1500"/>
                            </p:stCondLst>
                            <p:childTnLst>
                              <p:par>
                                <p:cTn id="35" presetID="1" presetClass="entr" presetSubtype="0" fill="hold" grpId="0" nodeType="afterEffect">
                                  <p:stCondLst>
                                    <p:cond delay="500"/>
                                  </p:stCondLst>
                                  <p:childTnLst>
                                    <p:set>
                                      <p:cBhvr>
                                        <p:cTn id="36" dur="1" fill="hold">
                                          <p:stCondLst>
                                            <p:cond delay="0"/>
                                          </p:stCondLst>
                                        </p:cTn>
                                        <p:tgtEl>
                                          <p:spTgt spid="20"/>
                                        </p:tgtEl>
                                        <p:attrNameLst>
                                          <p:attrName>style.visibility</p:attrName>
                                        </p:attrNameLst>
                                      </p:cBhvr>
                                      <p:to>
                                        <p:strVal val="visible"/>
                                      </p:to>
                                    </p:set>
                                  </p:childTnLst>
                                </p:cTn>
                              </p:par>
                            </p:childTnLst>
                          </p:cTn>
                        </p:par>
                        <p:par>
                          <p:cTn id="37" fill="hold">
                            <p:stCondLst>
                              <p:cond delay="2000"/>
                            </p:stCondLst>
                            <p:childTnLst>
                              <p:par>
                                <p:cTn id="38" presetID="1" presetClass="entr" presetSubtype="0" fill="hold" grpId="0" nodeType="afterEffect">
                                  <p:stCondLst>
                                    <p:cond delay="500"/>
                                  </p:stCondLst>
                                  <p:childTnLst>
                                    <p:set>
                                      <p:cBhvr>
                                        <p:cTn id="39" dur="1" fill="hold">
                                          <p:stCondLst>
                                            <p:cond delay="0"/>
                                          </p:stCondLst>
                                        </p:cTn>
                                        <p:tgtEl>
                                          <p:spTgt spid="21"/>
                                        </p:tgtEl>
                                        <p:attrNameLst>
                                          <p:attrName>style.visibility</p:attrName>
                                        </p:attrNameLst>
                                      </p:cBhvr>
                                      <p:to>
                                        <p:strVal val="visible"/>
                                      </p:to>
                                    </p:set>
                                  </p:childTnLst>
                                </p:cTn>
                              </p:par>
                            </p:childTnLst>
                          </p:cTn>
                        </p:par>
                        <p:par>
                          <p:cTn id="40" fill="hold">
                            <p:stCondLst>
                              <p:cond delay="2500"/>
                            </p:stCondLst>
                            <p:childTnLst>
                              <p:par>
                                <p:cTn id="41" presetID="1" presetClass="entr" presetSubtype="0" fill="hold" grpId="0" nodeType="afterEffect">
                                  <p:stCondLst>
                                    <p:cond delay="50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0" grpId="0" bldLvl="0" animBg="1"/>
      <p:bldP spid="12" grpId="0" bldLvl="0" animBg="1"/>
      <p:bldP spid="13" grpId="0" bldLvl="0" animBg="1"/>
      <p:bldP spid="14" grpId="0" bldLvl="0" animBg="1"/>
      <p:bldP spid="15" grpId="0" bldLvl="0" animBg="1"/>
      <p:bldP spid="16" grpId="0" bldLvl="0" animBg="1"/>
      <p:bldP spid="17" grpId="0" bldLvl="0" animBg="1"/>
      <p:bldP spid="18" grpId="0" bldLvl="0" animBg="1"/>
      <p:bldP spid="20" grpId="0" bldLvl="0" animBg="1"/>
      <p:bldP spid="21" grpId="0" bldLvl="0" animBg="1"/>
      <p:bldP spid="22"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112" name="文本框 132111"/>
          <p:cNvSpPr txBox="1"/>
          <p:nvPr>
            <p:custDataLst>
              <p:tags r:id="rId1"/>
            </p:custDataLst>
          </p:nvPr>
        </p:nvSpPr>
        <p:spPr>
          <a:xfrm>
            <a:off x="460120" y="1052830"/>
            <a:ext cx="11292840" cy="1454244"/>
          </a:xfrm>
          <a:prstGeom prst="rect">
            <a:avLst/>
          </a:prstGeom>
          <a:noFill/>
          <a:ln w="9525" cap="flat" cmpd="sng">
            <a:solidFill>
              <a:srgbClr val="33CCCC"/>
            </a:solidFill>
            <a:prstDash val="solid"/>
            <a:miter/>
            <a:headEnd type="none" w="med" len="med"/>
            <a:tailEnd type="none" w="med" len="med"/>
          </a:ln>
        </p:spPr>
        <p:txBody>
          <a:bodyPr wrap="square">
            <a:spAutoFit/>
          </a:bodyPr>
          <a:lstStyle/>
          <a:p>
            <a:pPr algn="just" eaLnBrk="1" hangingPunct="1">
              <a:lnSpc>
                <a:spcPct val="150000"/>
              </a:lnSpc>
            </a:pPr>
            <a:r>
              <a:rPr lang="zh-CN" altLang="en-US" sz="3200" b="1"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日本</a:t>
            </a:r>
            <a:r>
              <a:rPr lang="zh-CN" altLang="en-US" sz="3200" b="1" dirty="0">
                <a:latin typeface="黑体" panose="02010609060101010101" pitchFamily="49" charset="-122"/>
                <a:ea typeface="黑体" panose="02010609060101010101" pitchFamily="49" charset="-122"/>
                <a:cs typeface="新宋体" panose="02010609030101010101" charset="-122"/>
              </a:rPr>
              <a:t>效仿欧美，进行</a:t>
            </a:r>
            <a:r>
              <a:rPr lang="zh-CN" altLang="en-US" sz="3200" b="1"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明治维新</a:t>
            </a:r>
            <a:r>
              <a:rPr lang="zh-CN" altLang="en-US" sz="3200" b="1" dirty="0">
                <a:latin typeface="黑体" panose="02010609060101010101" pitchFamily="49" charset="-122"/>
                <a:ea typeface="黑体" panose="02010609060101010101" pitchFamily="49" charset="-122"/>
                <a:cs typeface="新宋体" panose="02010609030101010101" charset="-122"/>
              </a:rPr>
              <a:t>，走上强国之路，</a:t>
            </a:r>
            <a:r>
              <a:rPr lang="zh-CN" altLang="en-US" sz="3200" b="1" dirty="0">
                <a:effectLst>
                  <a:outerShdw blurRad="38100" dist="38100" dir="2700000">
                    <a:srgbClr val="FFFFFF"/>
                  </a:outerShdw>
                </a:effectLst>
                <a:latin typeface="黑体" panose="02010609060101010101" pitchFamily="49" charset="-122"/>
                <a:ea typeface="黑体" panose="02010609060101010101" pitchFamily="49" charset="-122"/>
                <a:cs typeface="新宋体" panose="02010609030101010101" charset="-122"/>
              </a:rPr>
              <a:t>对我们中国的社会主义现代化建设</a:t>
            </a:r>
            <a:r>
              <a:rPr lang="en-US" altLang="zh-CN" sz="3200" b="1" dirty="0">
                <a:effectLst>
                  <a:outerShdw blurRad="38100" dist="38100" dir="2700000">
                    <a:srgbClr val="FFFFFF"/>
                  </a:outerShdw>
                </a:effectLst>
                <a:latin typeface="黑体" panose="02010609060101010101" pitchFamily="49" charset="-122"/>
                <a:ea typeface="黑体" panose="02010609060101010101" pitchFamily="49" charset="-122"/>
                <a:cs typeface="新宋体" panose="02010609030101010101" charset="-122"/>
              </a:rPr>
              <a:t>,</a:t>
            </a:r>
            <a:r>
              <a:rPr lang="zh-CN" altLang="en-US" sz="3200" b="1" dirty="0">
                <a:effectLst>
                  <a:outerShdw blurRad="38100" dist="38100" dir="2700000">
                    <a:srgbClr val="FFFFFF"/>
                  </a:outerShdw>
                </a:effectLst>
                <a:latin typeface="黑体" panose="02010609060101010101" pitchFamily="49" charset="-122"/>
                <a:ea typeface="黑体" panose="02010609060101010101" pitchFamily="49" charset="-122"/>
                <a:cs typeface="新宋体" panose="02010609030101010101" charset="-122"/>
              </a:rPr>
              <a:t>实现中国梦有</a:t>
            </a:r>
            <a:r>
              <a:rPr lang="zh-CN" altLang="en-US" sz="3200" b="1" dirty="0">
                <a:latin typeface="黑体" panose="02010609060101010101" pitchFamily="49" charset="-122"/>
                <a:ea typeface="黑体" panose="02010609060101010101" pitchFamily="49" charset="-122"/>
                <a:cs typeface="新宋体" panose="02010609030101010101" charset="-122"/>
              </a:rPr>
              <a:t>何借鉴或启示呢</a:t>
            </a:r>
            <a:r>
              <a:rPr lang="zh-CN" altLang="en-US" sz="3200" b="1" dirty="0" smtClean="0">
                <a:latin typeface="黑体" panose="02010609060101010101" pitchFamily="49" charset="-122"/>
                <a:ea typeface="黑体" panose="02010609060101010101" pitchFamily="49" charset="-122"/>
                <a:cs typeface="新宋体" panose="02010609030101010101" charset="-122"/>
              </a:rPr>
              <a:t>？</a:t>
            </a:r>
            <a:r>
              <a:rPr lang="zh-CN" altLang="en-US" sz="3200" b="1" dirty="0" smtClean="0">
                <a:solidFill>
                  <a:srgbClr val="FF0000"/>
                </a:solidFill>
                <a:latin typeface="黑体" panose="02010609060101010101" pitchFamily="49" charset="-122"/>
                <a:ea typeface="黑体" panose="02010609060101010101" pitchFamily="49" charset="-122"/>
                <a:cs typeface="新宋体" panose="02010609030101010101" charset="-122"/>
              </a:rPr>
              <a:t>   </a:t>
            </a:r>
            <a:endPar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endParaRPr>
          </a:p>
        </p:txBody>
      </p:sp>
      <p:sp>
        <p:nvSpPr>
          <p:cNvPr id="551943" name="文本框 551942"/>
          <p:cNvSpPr txBox="1"/>
          <p:nvPr>
            <p:custDataLst>
              <p:tags r:id="rId2"/>
            </p:custDataLst>
          </p:nvPr>
        </p:nvSpPr>
        <p:spPr>
          <a:xfrm>
            <a:off x="1222176" y="5513705"/>
            <a:ext cx="7541895" cy="583565"/>
          </a:xfrm>
          <a:prstGeom prst="rect">
            <a:avLst/>
          </a:prstGeom>
          <a:noFill/>
          <a:ln w="9525">
            <a:noFill/>
          </a:ln>
        </p:spPr>
        <p:txBody>
          <a:bodyPr wrap="square">
            <a:spAutoFit/>
          </a:bodyPr>
          <a:lstStyle/>
          <a:p>
            <a:r>
              <a:rPr lang="en-US" altLang="zh-CN"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4.</a:t>
            </a:r>
            <a:r>
              <a:rPr lang="zh-CN" altLang="en-US"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科学</a:t>
            </a:r>
            <a:r>
              <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发展、和平发展。</a:t>
            </a:r>
            <a:endPar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endParaRPr>
          </a:p>
        </p:txBody>
      </p:sp>
      <p:sp>
        <p:nvSpPr>
          <p:cNvPr id="551940" name="文本框 551939"/>
          <p:cNvSpPr txBox="1"/>
          <p:nvPr>
            <p:custDataLst>
              <p:tags r:id="rId3"/>
            </p:custDataLst>
          </p:nvPr>
        </p:nvSpPr>
        <p:spPr>
          <a:xfrm>
            <a:off x="1222176" y="2924175"/>
            <a:ext cx="10058400" cy="584775"/>
          </a:xfrm>
          <a:prstGeom prst="rect">
            <a:avLst/>
          </a:prstGeom>
          <a:noFill/>
          <a:ln w="9525">
            <a:noFill/>
          </a:ln>
        </p:spPr>
        <p:txBody>
          <a:bodyPr wrap="square">
            <a:spAutoFit/>
          </a:bodyPr>
          <a:lstStyle/>
          <a:p>
            <a:r>
              <a:rPr lang="en-US" altLang="zh-CN"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1.</a:t>
            </a:r>
            <a:r>
              <a:rPr lang="zh-CN" altLang="en-US"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顺应</a:t>
            </a:r>
            <a:r>
              <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时代发展潮流，坚持改革开放，提高经济实力。</a:t>
            </a:r>
            <a:endPar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endParaRPr>
          </a:p>
        </p:txBody>
      </p:sp>
      <p:sp>
        <p:nvSpPr>
          <p:cNvPr id="551941" name="文本框 551940"/>
          <p:cNvSpPr txBox="1"/>
          <p:nvPr>
            <p:custDataLst>
              <p:tags r:id="rId4"/>
            </p:custDataLst>
          </p:nvPr>
        </p:nvSpPr>
        <p:spPr>
          <a:xfrm>
            <a:off x="1222176" y="3761105"/>
            <a:ext cx="7541895" cy="583565"/>
          </a:xfrm>
          <a:prstGeom prst="rect">
            <a:avLst/>
          </a:prstGeom>
          <a:noFill/>
          <a:ln w="9525">
            <a:noFill/>
          </a:ln>
        </p:spPr>
        <p:txBody>
          <a:bodyPr wrap="square">
            <a:spAutoFit/>
          </a:bodyPr>
          <a:lstStyle/>
          <a:p>
            <a:r>
              <a:rPr lang="en-US" altLang="zh-CN"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2.</a:t>
            </a:r>
            <a:r>
              <a:rPr lang="zh-CN" altLang="en-US"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重视</a:t>
            </a:r>
            <a:r>
              <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教育，实行科教兴国战略。</a:t>
            </a:r>
            <a:endPar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endParaRPr>
          </a:p>
        </p:txBody>
      </p:sp>
      <p:sp>
        <p:nvSpPr>
          <p:cNvPr id="551942" name="文本框 551941"/>
          <p:cNvSpPr txBox="1"/>
          <p:nvPr>
            <p:custDataLst>
              <p:tags r:id="rId5"/>
            </p:custDataLst>
          </p:nvPr>
        </p:nvSpPr>
        <p:spPr>
          <a:xfrm>
            <a:off x="1230431" y="4599305"/>
            <a:ext cx="9177655" cy="583565"/>
          </a:xfrm>
          <a:prstGeom prst="rect">
            <a:avLst/>
          </a:prstGeom>
          <a:noFill/>
          <a:ln w="9525">
            <a:noFill/>
          </a:ln>
        </p:spPr>
        <p:txBody>
          <a:bodyPr wrap="square">
            <a:spAutoFit/>
          </a:bodyPr>
          <a:lstStyle/>
          <a:p>
            <a:r>
              <a:rPr lang="en-US" altLang="zh-CN"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3.</a:t>
            </a:r>
            <a:r>
              <a:rPr lang="zh-CN" altLang="en-US" sz="3200" b="1" dirty="0" smtClean="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面向</a:t>
            </a:r>
            <a:r>
              <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rPr>
              <a:t>世界，借鉴和学习国外先进技术和文化。</a:t>
            </a:r>
            <a:endParaRPr lang="zh-CN" altLang="en-US" sz="3200" b="1" dirty="0">
              <a:solidFill>
                <a:srgbClr val="C00000"/>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32112"/>
                                        </p:tgtEl>
                                        <p:attrNameLst>
                                          <p:attrName>style.visibility</p:attrName>
                                        </p:attrNameLst>
                                      </p:cBhvr>
                                      <p:to>
                                        <p:strVal val="visible"/>
                                      </p:to>
                                    </p:set>
                                    <p:anim calcmode="lin" valueType="num">
                                      <p:cBhvr>
                                        <p:cTn id="7" dur="3000" fill="hold"/>
                                        <p:tgtEl>
                                          <p:spTgt spid="132112"/>
                                        </p:tgtEl>
                                        <p:attrNameLst>
                                          <p:attrName>ppt_x</p:attrName>
                                        </p:attrNameLst>
                                      </p:cBhvr>
                                      <p:tavLst>
                                        <p:tav tm="0">
                                          <p:val>
                                            <p:strVal val="#ppt_x"/>
                                          </p:val>
                                        </p:tav>
                                        <p:tav tm="100000">
                                          <p:val>
                                            <p:strVal val="#ppt_x"/>
                                          </p:val>
                                        </p:tav>
                                      </p:tavLst>
                                    </p:anim>
                                    <p:anim calcmode="lin" valueType="num">
                                      <p:cBhvr>
                                        <p:cTn id="8" dur="3000" fill="hold"/>
                                        <p:tgtEl>
                                          <p:spTgt spid="13211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51943"/>
                                        </p:tgtEl>
                                        <p:attrNameLst>
                                          <p:attrName>style.visibility</p:attrName>
                                        </p:attrNameLst>
                                      </p:cBhvr>
                                      <p:to>
                                        <p:strVal val="visible"/>
                                      </p:to>
                                    </p:set>
                                    <p:anim calcmode="lin" valueType="num">
                                      <p:cBhvr additive="base">
                                        <p:cTn id="13" dur="500" fill="hold"/>
                                        <p:tgtEl>
                                          <p:spTgt spid="551943"/>
                                        </p:tgtEl>
                                        <p:attrNameLst>
                                          <p:attrName>ppt_x</p:attrName>
                                        </p:attrNameLst>
                                      </p:cBhvr>
                                      <p:tavLst>
                                        <p:tav tm="0">
                                          <p:val>
                                            <p:strVal val="#ppt_x"/>
                                          </p:val>
                                        </p:tav>
                                        <p:tav tm="100000">
                                          <p:val>
                                            <p:strVal val="#ppt_x"/>
                                          </p:val>
                                        </p:tav>
                                      </p:tavLst>
                                    </p:anim>
                                    <p:anim calcmode="lin" valueType="num">
                                      <p:cBhvr additive="base">
                                        <p:cTn id="14" dur="500" fill="hold"/>
                                        <p:tgtEl>
                                          <p:spTgt spid="55194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551940">
                                            <p:txEl>
                                              <p:pRg st="0" end="0"/>
                                            </p:txEl>
                                          </p:spTgt>
                                        </p:tgtEl>
                                        <p:attrNameLst>
                                          <p:attrName>style.visibility</p:attrName>
                                        </p:attrNameLst>
                                      </p:cBhvr>
                                      <p:to>
                                        <p:strVal val="visible"/>
                                      </p:to>
                                    </p:set>
                                    <p:anim calcmode="lin" valueType="num">
                                      <p:cBhvr additive="base">
                                        <p:cTn id="19" dur="500" fill="hold"/>
                                        <p:tgtEl>
                                          <p:spTgt spid="551940">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551940">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51941"/>
                                        </p:tgtEl>
                                        <p:attrNameLst>
                                          <p:attrName>style.visibility</p:attrName>
                                        </p:attrNameLst>
                                      </p:cBhvr>
                                      <p:to>
                                        <p:strVal val="visible"/>
                                      </p:to>
                                    </p:set>
                                    <p:anim calcmode="lin" valueType="num">
                                      <p:cBhvr additive="base">
                                        <p:cTn id="25" dur="500" fill="hold"/>
                                        <p:tgtEl>
                                          <p:spTgt spid="551941"/>
                                        </p:tgtEl>
                                        <p:attrNameLst>
                                          <p:attrName>ppt_x</p:attrName>
                                        </p:attrNameLst>
                                      </p:cBhvr>
                                      <p:tavLst>
                                        <p:tav tm="0">
                                          <p:val>
                                            <p:strVal val="#ppt_x"/>
                                          </p:val>
                                        </p:tav>
                                        <p:tav tm="100000">
                                          <p:val>
                                            <p:strVal val="#ppt_x"/>
                                          </p:val>
                                        </p:tav>
                                      </p:tavLst>
                                    </p:anim>
                                    <p:anim calcmode="lin" valueType="num">
                                      <p:cBhvr additive="base">
                                        <p:cTn id="26" dur="500" fill="hold"/>
                                        <p:tgtEl>
                                          <p:spTgt spid="551941"/>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551942"/>
                                        </p:tgtEl>
                                        <p:attrNameLst>
                                          <p:attrName>style.visibility</p:attrName>
                                        </p:attrNameLst>
                                      </p:cBhvr>
                                      <p:to>
                                        <p:strVal val="visible"/>
                                      </p:to>
                                    </p:set>
                                    <p:anim calcmode="lin" valueType="num">
                                      <p:cBhvr additive="base">
                                        <p:cTn id="31" dur="500" fill="hold"/>
                                        <p:tgtEl>
                                          <p:spTgt spid="551942"/>
                                        </p:tgtEl>
                                        <p:attrNameLst>
                                          <p:attrName>ppt_x</p:attrName>
                                        </p:attrNameLst>
                                      </p:cBhvr>
                                      <p:tavLst>
                                        <p:tav tm="0">
                                          <p:val>
                                            <p:strVal val="#ppt_x"/>
                                          </p:val>
                                        </p:tav>
                                        <p:tav tm="100000">
                                          <p:val>
                                            <p:strVal val="#ppt_x"/>
                                          </p:val>
                                        </p:tav>
                                      </p:tavLst>
                                    </p:anim>
                                    <p:anim calcmode="lin" valueType="num">
                                      <p:cBhvr additive="base">
                                        <p:cTn id="32" dur="500" fill="hold"/>
                                        <p:tgtEl>
                                          <p:spTgt spid="5519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112" grpId="0" bldLvl="0" animBg="1"/>
      <p:bldP spid="551943" grpId="0"/>
      <p:bldP spid="551941" grpId="0"/>
      <p:bldP spid="55194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descr="C:\Users\Administrator\Desktop\U11647P1488DT20141114101558.jpgU11647P1488DT20141114101558"/>
          <p:cNvPicPr>
            <a:picLocks noChangeAspect="1"/>
          </p:cNvPicPr>
          <p:nvPr>
            <p:custDataLst>
              <p:tags r:id="rId1"/>
            </p:custDataLst>
          </p:nvPr>
        </p:nvPicPr>
        <p:blipFill>
          <a:blip r:embed="rId2" cstate="print"/>
          <a:srcRect/>
          <a:stretch>
            <a:fillRect/>
          </a:stretch>
        </p:blipFill>
        <p:spPr>
          <a:xfrm>
            <a:off x="1" y="2853055"/>
            <a:ext cx="12192000" cy="3534410"/>
          </a:xfrm>
          <a:prstGeom prst="rect">
            <a:avLst/>
          </a:prstGeom>
          <a:effectLst/>
        </p:spPr>
      </p:pic>
      <p:sp>
        <p:nvSpPr>
          <p:cNvPr id="7" name="Shape 290"/>
          <p:cNvSpPr/>
          <p:nvPr>
            <p:custDataLst>
              <p:tags r:id="rId3"/>
            </p:custDataLst>
          </p:nvPr>
        </p:nvSpPr>
        <p:spPr>
          <a:xfrm>
            <a:off x="1775520" y="560265"/>
            <a:ext cx="8488109" cy="605294"/>
          </a:xfrm>
          <a:prstGeom prst="rect">
            <a:avLst/>
          </a:prstGeom>
          <a:ln w="12700">
            <a:miter lim="400000"/>
          </a:ln>
        </p:spPr>
        <p:txBody>
          <a:bodyPr wrap="square" lIns="25400" tIns="25400" rIns="25400" bIns="25400" anchor="ctr">
            <a:spAutoFit/>
          </a:bodyPr>
          <a:lstStyle>
            <a:lvl1pPr algn="l">
              <a:lnSpc>
                <a:spcPct val="90000"/>
              </a:lnSpc>
              <a:defRPr sz="2400">
                <a:solidFill>
                  <a:srgbClr val="8DA6C0"/>
                </a:solidFill>
                <a:latin typeface="+mj-lt"/>
                <a:ea typeface="+mj-ea"/>
                <a:cs typeface="+mj-cs"/>
                <a:sym typeface="Open Sans"/>
              </a:defRPr>
            </a:lvl1pPr>
          </a:lstStyle>
          <a:p>
            <a:pPr algn="ctr">
              <a:lnSpc>
                <a:spcPct val="150000"/>
              </a:lnSpc>
            </a:pPr>
            <a:r>
              <a:rPr lang="zh-CN" altLang="en-US" b="1" spc="600" dirty="0">
                <a:solidFill>
                  <a:schemeClr val="tx2">
                    <a:lumMod val="75000"/>
                  </a:schemeClr>
                </a:solidFill>
                <a:latin typeface="黑体" panose="02010609060101010101" pitchFamily="49" charset="-122"/>
                <a:ea typeface="黑体" panose="02010609060101010101" pitchFamily="49" charset="-122"/>
                <a:cs typeface="Segoe UI Light" panose="020B0502040204020203" pitchFamily="34" charset="0"/>
              </a:rPr>
              <a:t>第一单元殖民地人民的反抗与资本主义制度的扩展</a:t>
            </a:r>
            <a:endParaRPr lang="zh-CN" altLang="en-US" b="1" spc="600" dirty="0">
              <a:solidFill>
                <a:schemeClr val="tx2">
                  <a:lumMod val="75000"/>
                </a:schemeClr>
              </a:solidFill>
              <a:latin typeface="黑体" panose="02010609060101010101" pitchFamily="49" charset="-122"/>
              <a:ea typeface="黑体" panose="02010609060101010101" pitchFamily="49" charset="-122"/>
              <a:cs typeface="Segoe UI Light" panose="020B0502040204020203" pitchFamily="34" charset="0"/>
              <a:sym typeface="+mn-lt"/>
            </a:endParaRPr>
          </a:p>
        </p:txBody>
      </p:sp>
      <p:sp>
        <p:nvSpPr>
          <p:cNvPr id="10" name="矩形 9"/>
          <p:cNvSpPr/>
          <p:nvPr>
            <p:custDataLst>
              <p:tags r:id="rId4"/>
            </p:custDataLst>
          </p:nvPr>
        </p:nvSpPr>
        <p:spPr>
          <a:xfrm>
            <a:off x="545860" y="1484784"/>
            <a:ext cx="10947428" cy="1015663"/>
          </a:xfrm>
          <a:prstGeom prst="rect">
            <a:avLst/>
          </a:prstGeom>
          <a:noFill/>
        </p:spPr>
        <p:txBody>
          <a:bodyPr wrap="square">
            <a:spAutoFit/>
          </a:bodyPr>
          <a:lstStyle/>
          <a:p>
            <a:pPr algn="ctr">
              <a:defRPr/>
            </a:pPr>
            <a:r>
              <a:rPr lang="zh-CN" altLang="en-US" sz="6000" b="1" spc="600" dirty="0">
                <a:solidFill>
                  <a:srgbClr val="FF0000"/>
                </a:solidFill>
                <a:latin typeface="黑体" panose="02010609060101010101" pitchFamily="49" charset="-122"/>
                <a:ea typeface="黑体" panose="02010609060101010101" pitchFamily="49" charset="-122"/>
                <a:cs typeface="Segoe UI Light" panose="020B0502040204020203" pitchFamily="34" charset="0"/>
                <a:sym typeface="Open Sans"/>
              </a:rPr>
              <a:t>日本的明治维新 </a:t>
            </a:r>
            <a:endParaRPr lang="zh-CN" altLang="en-US" sz="6000" b="1" spc="600" dirty="0">
              <a:solidFill>
                <a:srgbClr val="FF0000"/>
              </a:solidFill>
              <a:latin typeface="黑体" panose="02010609060101010101" pitchFamily="49" charset="-122"/>
              <a:ea typeface="黑体" panose="02010609060101010101" pitchFamily="49" charset="-122"/>
              <a:cs typeface="Segoe UI Light" panose="020B0502040204020203" pitchFamily="34" charset="0"/>
              <a:sym typeface="Open Sans"/>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文本框 33795"/>
          <p:cNvSpPr txBox="1"/>
          <p:nvPr>
            <p:custDataLst>
              <p:tags r:id="rId1"/>
            </p:custDataLst>
          </p:nvPr>
        </p:nvSpPr>
        <p:spPr>
          <a:xfrm>
            <a:off x="4025900" y="1052736"/>
            <a:ext cx="1200150" cy="579438"/>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内忧</a:t>
            </a:r>
            <a:endParaRPr lang="zh-CN" altLang="en-US" sz="3200" b="1" dirty="0">
              <a:latin typeface="Arial" panose="020B0604020202020204" pitchFamily="34" charset="0"/>
              <a:ea typeface="黑体" panose="02010609060101010101" pitchFamily="49" charset="-122"/>
            </a:endParaRPr>
          </a:p>
        </p:txBody>
      </p:sp>
      <p:sp>
        <p:nvSpPr>
          <p:cNvPr id="38914" name="文本框 33796"/>
          <p:cNvSpPr txBox="1"/>
          <p:nvPr>
            <p:custDataLst>
              <p:tags r:id="rId2"/>
            </p:custDataLst>
          </p:nvPr>
        </p:nvSpPr>
        <p:spPr>
          <a:xfrm>
            <a:off x="6254750" y="1106711"/>
            <a:ext cx="1200150" cy="579438"/>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外患</a:t>
            </a:r>
            <a:endParaRPr lang="zh-CN" altLang="en-US" sz="3200" b="1" dirty="0">
              <a:latin typeface="Arial" panose="020B0604020202020204" pitchFamily="34" charset="0"/>
              <a:ea typeface="黑体" panose="02010609060101010101" pitchFamily="49" charset="-122"/>
            </a:endParaRPr>
          </a:p>
        </p:txBody>
      </p:sp>
      <p:sp>
        <p:nvSpPr>
          <p:cNvPr id="38915" name="文本框 33797"/>
          <p:cNvSpPr txBox="1"/>
          <p:nvPr>
            <p:custDataLst>
              <p:tags r:id="rId3"/>
            </p:custDataLst>
          </p:nvPr>
        </p:nvSpPr>
        <p:spPr>
          <a:xfrm>
            <a:off x="3111500" y="4321399"/>
            <a:ext cx="1200150" cy="579437"/>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政治</a:t>
            </a:r>
            <a:endParaRPr lang="zh-CN" altLang="en-US" sz="3200" b="1" dirty="0">
              <a:latin typeface="Arial" panose="020B0604020202020204" pitchFamily="34" charset="0"/>
              <a:ea typeface="黑体" panose="02010609060101010101" pitchFamily="49" charset="-122"/>
            </a:endParaRPr>
          </a:p>
        </p:txBody>
      </p:sp>
      <p:sp>
        <p:nvSpPr>
          <p:cNvPr id="38916" name="文本框 33798"/>
          <p:cNvSpPr txBox="1"/>
          <p:nvPr>
            <p:custDataLst>
              <p:tags r:id="rId4"/>
            </p:custDataLst>
          </p:nvPr>
        </p:nvSpPr>
        <p:spPr>
          <a:xfrm>
            <a:off x="5454650" y="4299174"/>
            <a:ext cx="2228850" cy="579437"/>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文化教育</a:t>
            </a:r>
            <a:endParaRPr lang="zh-CN" altLang="en-US" sz="3200" b="1" dirty="0">
              <a:latin typeface="Arial" panose="020B0604020202020204" pitchFamily="34" charset="0"/>
              <a:ea typeface="黑体" panose="02010609060101010101" pitchFamily="49" charset="-122"/>
            </a:endParaRPr>
          </a:p>
        </p:txBody>
      </p:sp>
      <p:sp>
        <p:nvSpPr>
          <p:cNvPr id="38917" name="文本框 33799"/>
          <p:cNvSpPr txBox="1"/>
          <p:nvPr>
            <p:custDataLst>
              <p:tags r:id="rId5"/>
            </p:custDataLst>
          </p:nvPr>
        </p:nvSpPr>
        <p:spPr>
          <a:xfrm>
            <a:off x="4366358" y="4299173"/>
            <a:ext cx="1200150" cy="579438"/>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经济</a:t>
            </a:r>
            <a:endParaRPr lang="zh-CN" altLang="en-US" sz="3200" b="1" dirty="0">
              <a:latin typeface="Arial" panose="020B0604020202020204" pitchFamily="34" charset="0"/>
              <a:ea typeface="黑体" panose="02010609060101010101" pitchFamily="49" charset="-122"/>
            </a:endParaRPr>
          </a:p>
        </p:txBody>
      </p:sp>
      <p:sp>
        <p:nvSpPr>
          <p:cNvPr id="38918" name="文本框 33800"/>
          <p:cNvSpPr txBox="1"/>
          <p:nvPr>
            <p:custDataLst>
              <p:tags r:id="rId6"/>
            </p:custDataLst>
          </p:nvPr>
        </p:nvSpPr>
        <p:spPr>
          <a:xfrm>
            <a:off x="7683500" y="4299174"/>
            <a:ext cx="1200150" cy="579438"/>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军事</a:t>
            </a:r>
            <a:endParaRPr lang="zh-CN" altLang="en-US" sz="3200" b="1" dirty="0">
              <a:latin typeface="Arial" panose="020B0604020202020204" pitchFamily="34" charset="0"/>
              <a:ea typeface="黑体" panose="02010609060101010101" pitchFamily="49" charset="-122"/>
            </a:endParaRPr>
          </a:p>
        </p:txBody>
      </p:sp>
      <p:sp>
        <p:nvSpPr>
          <p:cNvPr id="38919" name="文本框 33801"/>
          <p:cNvSpPr txBox="1"/>
          <p:nvPr>
            <p:custDataLst>
              <p:tags r:id="rId7"/>
            </p:custDataLst>
          </p:nvPr>
        </p:nvSpPr>
        <p:spPr>
          <a:xfrm>
            <a:off x="4635500" y="2043336"/>
            <a:ext cx="2133600" cy="579438"/>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倒幕运动</a:t>
            </a:r>
            <a:endParaRPr lang="zh-CN" altLang="en-US" sz="3200" b="1" dirty="0">
              <a:latin typeface="Arial" panose="020B0604020202020204" pitchFamily="34" charset="0"/>
              <a:ea typeface="黑体" panose="02010609060101010101" pitchFamily="49" charset="-122"/>
            </a:endParaRPr>
          </a:p>
        </p:txBody>
      </p:sp>
      <p:sp>
        <p:nvSpPr>
          <p:cNvPr id="38920" name="文本框 33802"/>
          <p:cNvSpPr txBox="1"/>
          <p:nvPr>
            <p:custDataLst>
              <p:tags r:id="rId8"/>
            </p:custDataLst>
          </p:nvPr>
        </p:nvSpPr>
        <p:spPr>
          <a:xfrm>
            <a:off x="4635500" y="3110136"/>
            <a:ext cx="2133600" cy="579438"/>
          </a:xfrm>
          <a:prstGeom prst="rect">
            <a:avLst/>
          </a:prstGeom>
          <a:noFill/>
          <a:ln w="9525">
            <a:noFill/>
          </a:ln>
        </p:spPr>
        <p:txBody>
          <a:bodyPr anchor="t" anchorCtr="0">
            <a:spAutoFit/>
          </a:bodyPr>
          <a:lstStyle/>
          <a:p>
            <a:pPr algn="ctr"/>
            <a:r>
              <a:rPr lang="zh-CN" altLang="en-US" sz="3200" b="1" dirty="0">
                <a:latin typeface="Arial" panose="020B0604020202020204" pitchFamily="34" charset="0"/>
                <a:ea typeface="黑体" panose="02010609060101010101" pitchFamily="49" charset="-122"/>
              </a:rPr>
              <a:t>明治维新</a:t>
            </a:r>
            <a:endParaRPr lang="zh-CN" altLang="en-US" sz="3200" b="1" dirty="0">
              <a:latin typeface="Arial" panose="020B0604020202020204" pitchFamily="34" charset="0"/>
              <a:ea typeface="黑体" panose="02010609060101010101" pitchFamily="49" charset="-122"/>
            </a:endParaRPr>
          </a:p>
        </p:txBody>
      </p:sp>
      <p:sp>
        <p:nvSpPr>
          <p:cNvPr id="38921" name="直接连接符 33803"/>
          <p:cNvSpPr/>
          <p:nvPr>
            <p:custDataLst>
              <p:tags r:id="rId9"/>
            </p:custDataLst>
          </p:nvPr>
        </p:nvSpPr>
        <p:spPr>
          <a:xfrm>
            <a:off x="5092700" y="1479774"/>
            <a:ext cx="533400" cy="609600"/>
          </a:xfrm>
          <a:prstGeom prst="line">
            <a:avLst/>
          </a:prstGeom>
          <a:ln w="25400" cap="flat" cmpd="sng">
            <a:solidFill>
              <a:srgbClr val="FF0000"/>
            </a:solidFill>
            <a:prstDash val="solid"/>
            <a:round/>
            <a:headEnd type="none" w="med" len="med"/>
            <a:tailEnd type="triangle" w="med" len="med"/>
          </a:ln>
        </p:spPr>
      </p:sp>
      <p:sp>
        <p:nvSpPr>
          <p:cNvPr id="38922" name="直接连接符 33804"/>
          <p:cNvSpPr/>
          <p:nvPr>
            <p:custDataLst>
              <p:tags r:id="rId10"/>
            </p:custDataLst>
          </p:nvPr>
        </p:nvSpPr>
        <p:spPr>
          <a:xfrm flipH="1">
            <a:off x="5778500" y="1479774"/>
            <a:ext cx="609600" cy="609600"/>
          </a:xfrm>
          <a:prstGeom prst="line">
            <a:avLst/>
          </a:prstGeom>
          <a:ln w="25400" cap="flat" cmpd="sng">
            <a:solidFill>
              <a:srgbClr val="FF0000"/>
            </a:solidFill>
            <a:prstDash val="solid"/>
            <a:round/>
            <a:headEnd type="none" w="med" len="med"/>
            <a:tailEnd type="triangle" w="med" len="med"/>
          </a:ln>
        </p:spPr>
      </p:sp>
      <p:sp>
        <p:nvSpPr>
          <p:cNvPr id="38923" name="直接连接符 33805"/>
          <p:cNvSpPr/>
          <p:nvPr>
            <p:custDataLst>
              <p:tags r:id="rId11"/>
            </p:custDataLst>
          </p:nvPr>
        </p:nvSpPr>
        <p:spPr>
          <a:xfrm>
            <a:off x="5702300" y="2622774"/>
            <a:ext cx="0" cy="533400"/>
          </a:xfrm>
          <a:prstGeom prst="line">
            <a:avLst/>
          </a:prstGeom>
          <a:ln w="25400" cap="flat" cmpd="sng">
            <a:solidFill>
              <a:srgbClr val="FF0000"/>
            </a:solidFill>
            <a:prstDash val="solid"/>
            <a:round/>
            <a:headEnd type="none" w="med" len="med"/>
            <a:tailEnd type="triangle" w="med" len="med"/>
          </a:ln>
        </p:spPr>
      </p:sp>
      <p:grpSp>
        <p:nvGrpSpPr>
          <p:cNvPr id="38924" name="组合 33812"/>
          <p:cNvGrpSpPr/>
          <p:nvPr/>
        </p:nvGrpSpPr>
        <p:grpSpPr>
          <a:xfrm>
            <a:off x="3644900" y="3765774"/>
            <a:ext cx="4572000" cy="609600"/>
            <a:chOff x="1536" y="2016"/>
            <a:chExt cx="2880" cy="384"/>
          </a:xfrm>
        </p:grpSpPr>
        <p:sp>
          <p:nvSpPr>
            <p:cNvPr id="38925" name="直接连接符 33806"/>
            <p:cNvSpPr/>
            <p:nvPr>
              <p:custDataLst>
                <p:tags r:id="rId12"/>
              </p:custDataLst>
            </p:nvPr>
          </p:nvSpPr>
          <p:spPr>
            <a:xfrm>
              <a:off x="1536" y="2208"/>
              <a:ext cx="2880" cy="0"/>
            </a:xfrm>
            <a:prstGeom prst="line">
              <a:avLst/>
            </a:prstGeom>
            <a:ln w="25400" cap="flat" cmpd="sng">
              <a:solidFill>
                <a:srgbClr val="0000FF"/>
              </a:solidFill>
              <a:prstDash val="solid"/>
              <a:round/>
              <a:headEnd type="none" w="med" len="med"/>
              <a:tailEnd type="none" w="med" len="med"/>
            </a:ln>
          </p:spPr>
        </p:sp>
        <p:sp>
          <p:nvSpPr>
            <p:cNvPr id="38926" name="直接连接符 33807"/>
            <p:cNvSpPr/>
            <p:nvPr>
              <p:custDataLst>
                <p:tags r:id="rId13"/>
              </p:custDataLst>
            </p:nvPr>
          </p:nvSpPr>
          <p:spPr>
            <a:xfrm flipV="1">
              <a:off x="1536" y="2208"/>
              <a:ext cx="0" cy="192"/>
            </a:xfrm>
            <a:prstGeom prst="line">
              <a:avLst/>
            </a:prstGeom>
            <a:ln w="25400" cap="flat" cmpd="sng">
              <a:solidFill>
                <a:srgbClr val="0000FF"/>
              </a:solidFill>
              <a:prstDash val="solid"/>
              <a:round/>
              <a:headEnd type="none" w="med" len="med"/>
              <a:tailEnd type="none" w="med" len="med"/>
            </a:ln>
          </p:spPr>
        </p:sp>
        <p:sp>
          <p:nvSpPr>
            <p:cNvPr id="38927" name="直接连接符 33808"/>
            <p:cNvSpPr/>
            <p:nvPr>
              <p:custDataLst>
                <p:tags r:id="rId14"/>
              </p:custDataLst>
            </p:nvPr>
          </p:nvSpPr>
          <p:spPr>
            <a:xfrm flipV="1">
              <a:off x="2352" y="2208"/>
              <a:ext cx="0" cy="192"/>
            </a:xfrm>
            <a:prstGeom prst="line">
              <a:avLst/>
            </a:prstGeom>
            <a:ln w="25400" cap="flat" cmpd="sng">
              <a:solidFill>
                <a:srgbClr val="0000FF"/>
              </a:solidFill>
              <a:prstDash val="solid"/>
              <a:round/>
              <a:headEnd type="none" w="med" len="med"/>
              <a:tailEnd type="none" w="med" len="med"/>
            </a:ln>
          </p:spPr>
        </p:sp>
        <p:sp>
          <p:nvSpPr>
            <p:cNvPr id="38928" name="直接连接符 33809"/>
            <p:cNvSpPr/>
            <p:nvPr>
              <p:custDataLst>
                <p:tags r:id="rId15"/>
              </p:custDataLst>
            </p:nvPr>
          </p:nvSpPr>
          <p:spPr>
            <a:xfrm flipV="1">
              <a:off x="3360" y="2208"/>
              <a:ext cx="0" cy="192"/>
            </a:xfrm>
            <a:prstGeom prst="line">
              <a:avLst/>
            </a:prstGeom>
            <a:ln w="25400" cap="flat" cmpd="sng">
              <a:solidFill>
                <a:srgbClr val="0000FF"/>
              </a:solidFill>
              <a:prstDash val="solid"/>
              <a:round/>
              <a:headEnd type="none" w="med" len="med"/>
              <a:tailEnd type="none" w="med" len="med"/>
            </a:ln>
          </p:spPr>
        </p:sp>
        <p:sp>
          <p:nvSpPr>
            <p:cNvPr id="38929" name="直接连接符 33810"/>
            <p:cNvSpPr/>
            <p:nvPr>
              <p:custDataLst>
                <p:tags r:id="rId16"/>
              </p:custDataLst>
            </p:nvPr>
          </p:nvSpPr>
          <p:spPr>
            <a:xfrm flipV="1">
              <a:off x="4416" y="2208"/>
              <a:ext cx="0" cy="192"/>
            </a:xfrm>
            <a:prstGeom prst="line">
              <a:avLst/>
            </a:prstGeom>
            <a:ln w="25400" cap="flat" cmpd="sng">
              <a:solidFill>
                <a:srgbClr val="0000FF"/>
              </a:solidFill>
              <a:prstDash val="solid"/>
              <a:round/>
              <a:headEnd type="none" w="med" len="med"/>
              <a:tailEnd type="none" w="med" len="med"/>
            </a:ln>
          </p:spPr>
        </p:sp>
        <p:sp>
          <p:nvSpPr>
            <p:cNvPr id="38930" name="直接连接符 33811"/>
            <p:cNvSpPr/>
            <p:nvPr>
              <p:custDataLst>
                <p:tags r:id="rId17"/>
              </p:custDataLst>
            </p:nvPr>
          </p:nvSpPr>
          <p:spPr>
            <a:xfrm flipV="1">
              <a:off x="2832" y="2016"/>
              <a:ext cx="0" cy="192"/>
            </a:xfrm>
            <a:prstGeom prst="line">
              <a:avLst/>
            </a:prstGeom>
            <a:ln w="25400" cap="flat" cmpd="sng">
              <a:solidFill>
                <a:srgbClr val="0000FF"/>
              </a:solidFill>
              <a:prstDash val="solid"/>
              <a:round/>
              <a:headEnd type="none" w="med" len="med"/>
              <a:tailEnd type="none" w="med" len="med"/>
            </a:ln>
          </p:spPr>
        </p:sp>
      </p:grpSp>
      <p:sp>
        <p:nvSpPr>
          <p:cNvPr id="38931" name="文本框 33814"/>
          <p:cNvSpPr txBox="1"/>
          <p:nvPr>
            <p:custDataLst>
              <p:tags r:id="rId18"/>
            </p:custDataLst>
          </p:nvPr>
        </p:nvSpPr>
        <p:spPr>
          <a:xfrm>
            <a:off x="2032952" y="5321841"/>
            <a:ext cx="8100695" cy="1076325"/>
          </a:xfrm>
          <a:prstGeom prst="rect">
            <a:avLst/>
          </a:prstGeom>
          <a:noFill/>
          <a:ln w="9525">
            <a:noFill/>
          </a:ln>
        </p:spPr>
        <p:txBody>
          <a:bodyPr wrap="square" anchor="t" anchorCtr="0">
            <a:spAutoFit/>
          </a:bodyPr>
          <a:lstStyle/>
          <a:p>
            <a:pPr algn="ctr"/>
            <a:r>
              <a:rPr lang="zh-CN" altLang="en-US" sz="3200" b="1" dirty="0">
                <a:latin typeface="Arial" panose="020B0604020202020204" pitchFamily="34" charset="0"/>
                <a:ea typeface="黑体" panose="02010609060101010101" pitchFamily="49" charset="-122"/>
              </a:rPr>
              <a:t>日本走上资本主义道路，跻身亚洲强国之列</a:t>
            </a:r>
            <a:endParaRPr lang="zh-CN" altLang="en-US" sz="3200" b="1" dirty="0">
              <a:latin typeface="Arial" panose="020B0604020202020204" pitchFamily="34" charset="0"/>
              <a:ea typeface="黑体" panose="02010609060101010101" pitchFamily="49" charset="-122"/>
            </a:endParaRPr>
          </a:p>
          <a:p>
            <a:pPr algn="ctr"/>
            <a:r>
              <a:rPr lang="zh-CN" altLang="en-US" sz="3200" b="1" dirty="0">
                <a:latin typeface="Arial" panose="020B0604020202020204" pitchFamily="34" charset="0"/>
                <a:ea typeface="黑体" panose="02010609060101010101" pitchFamily="49" charset="-122"/>
              </a:rPr>
              <a:t>走上了对外侵略扩张的军国主义道路</a:t>
            </a:r>
            <a:endParaRPr lang="zh-CN" altLang="en-US" sz="3200" b="1" dirty="0">
              <a:latin typeface="Arial" panose="020B0604020202020204" pitchFamily="34" charset="0"/>
              <a:ea typeface="黑体" panose="02010609060101010101" pitchFamily="49" charset="-122"/>
            </a:endParaRPr>
          </a:p>
        </p:txBody>
      </p:sp>
      <p:sp>
        <p:nvSpPr>
          <p:cNvPr id="38932" name="直接连接符 33816"/>
          <p:cNvSpPr/>
          <p:nvPr>
            <p:custDataLst>
              <p:tags r:id="rId19"/>
            </p:custDataLst>
          </p:nvPr>
        </p:nvSpPr>
        <p:spPr>
          <a:xfrm>
            <a:off x="5626100" y="4832574"/>
            <a:ext cx="0" cy="533400"/>
          </a:xfrm>
          <a:prstGeom prst="line">
            <a:avLst/>
          </a:prstGeom>
          <a:ln w="25400" cap="flat" cmpd="sng">
            <a:solidFill>
              <a:srgbClr val="FF0000"/>
            </a:solidFill>
            <a:prstDash val="solid"/>
            <a:round/>
            <a:headEnd type="none" w="med" len="med"/>
            <a:tailEnd type="triangle" w="med" len="med"/>
          </a:ln>
        </p:spPr>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文本框 3"/>
          <p:cNvSpPr txBox="1"/>
          <p:nvPr>
            <p:custDataLst>
              <p:tags r:id="rId1"/>
            </p:custDataLst>
          </p:nvPr>
        </p:nvSpPr>
        <p:spPr>
          <a:xfrm>
            <a:off x="778471" y="1052736"/>
            <a:ext cx="10513168" cy="1930337"/>
          </a:xfrm>
          <a:prstGeom prst="rect">
            <a:avLst/>
          </a:prstGeom>
          <a:noFill/>
          <a:ln w="9525">
            <a:noFill/>
          </a:ln>
        </p:spPr>
        <p:txBody>
          <a:bodyPr wrap="square" anchor="t" anchorCtr="0">
            <a:spAutoFit/>
          </a:bodyPr>
          <a:lstStyle/>
          <a:p>
            <a:pPr algn="just">
              <a:lnSpc>
                <a:spcPct val="150000"/>
              </a:lnSpc>
            </a:pPr>
            <a:r>
              <a:rPr lang="en-US" altLang="zh-CN" sz="2800" b="1" dirty="0">
                <a:latin typeface="Arial" panose="020B0604020202020204" pitchFamily="34" charset="0"/>
                <a:ea typeface="黑体" panose="02010609060101010101" pitchFamily="49" charset="-122"/>
              </a:rPr>
              <a:t>     </a:t>
            </a:r>
            <a:r>
              <a:rPr lang="en-US" altLang="zh-CN" sz="2800" b="1" dirty="0" smtClean="0">
                <a:latin typeface="Arial" panose="020B0604020202020204" pitchFamily="34" charset="0"/>
                <a:ea typeface="黑体" panose="02010609060101010101" pitchFamily="49" charset="-122"/>
              </a:rPr>
              <a:t>  </a:t>
            </a:r>
            <a:r>
              <a:rPr lang="zh-CN" altLang="en-US" sz="2800" b="1" dirty="0" smtClean="0">
                <a:latin typeface="黑体" panose="02010609060101010101" pitchFamily="49" charset="-122"/>
                <a:ea typeface="黑体" panose="02010609060101010101" pitchFamily="49" charset="-122"/>
              </a:rPr>
              <a:t>中国</a:t>
            </a:r>
            <a:r>
              <a:rPr lang="zh-CN" altLang="en-US" sz="2800" b="1" dirty="0">
                <a:latin typeface="黑体" panose="02010609060101010101" pitchFamily="49" charset="-122"/>
                <a:ea typeface="黑体" panose="02010609060101010101" pitchFamily="49" charset="-122"/>
              </a:rPr>
              <a:t>要永远做一个学习大国，不论发展到什么水平都虚心向世界各国人民学习，以更加开放包容的姿态，加强同世界各国的互容、互鉴、互通，不断把对外开放提高到新的水平。</a:t>
            </a:r>
            <a:endParaRPr lang="zh-CN" altLang="en-US" sz="2800" b="1" dirty="0">
              <a:latin typeface="黑体" panose="02010609060101010101" pitchFamily="49" charset="-122"/>
              <a:ea typeface="黑体" panose="02010609060101010101" pitchFamily="49" charset="-122"/>
            </a:endParaRPr>
          </a:p>
        </p:txBody>
      </p:sp>
      <p:sp>
        <p:nvSpPr>
          <p:cNvPr id="51201" name="文本框 2"/>
          <p:cNvSpPr txBox="1"/>
          <p:nvPr>
            <p:custDataLst>
              <p:tags r:id="rId2"/>
            </p:custDataLst>
          </p:nvPr>
        </p:nvSpPr>
        <p:spPr>
          <a:xfrm>
            <a:off x="438305" y="5625316"/>
            <a:ext cx="11346327" cy="756012"/>
          </a:xfrm>
          <a:prstGeom prst="rect">
            <a:avLst/>
          </a:prstGeom>
          <a:solidFill>
            <a:schemeClr val="accent3">
              <a:lumMod val="20000"/>
              <a:lumOff val="80000"/>
            </a:schemeClr>
          </a:solidFill>
          <a:ln w="9525">
            <a:noFill/>
          </a:ln>
        </p:spPr>
        <p:txBody>
          <a:bodyPr wrap="square" anchor="t">
            <a:noAutofit/>
          </a:bodyPr>
          <a:lstStyle/>
          <a:p>
            <a:pPr algn="ctr">
              <a:lnSpc>
                <a:spcPct val="150000"/>
              </a:lnSpc>
            </a:pPr>
            <a:r>
              <a:rPr lang="zh-CN" altLang="en-US" sz="2600" b="1" noProof="1" smtClean="0">
                <a:latin typeface="黑体" panose="02010609060101010101" pitchFamily="49" charset="-122"/>
                <a:ea typeface="黑体" panose="02010609060101010101" pitchFamily="49" charset="-122"/>
              </a:rPr>
              <a:t>开放</a:t>
            </a:r>
            <a:r>
              <a:rPr lang="zh-CN" altLang="en-US" sz="2600" b="1" noProof="1">
                <a:latin typeface="黑体" panose="02010609060101010101" pitchFamily="49" charset="-122"/>
                <a:ea typeface="黑体" panose="02010609060101010101" pitchFamily="49" charset="-122"/>
              </a:rPr>
              <a:t>带来进步，封闭必然落后。中国开放的大门不会关闭，只会越开越大。</a:t>
            </a:r>
            <a:endParaRPr lang="zh-CN" altLang="en-US" sz="2600" b="1" noProof="1">
              <a:latin typeface="黑体" panose="02010609060101010101" pitchFamily="49" charset="-122"/>
              <a:ea typeface="黑体" panose="02010609060101010101" pitchFamily="49" charset="-122"/>
            </a:endParaRPr>
          </a:p>
        </p:txBody>
      </p:sp>
      <p:sp>
        <p:nvSpPr>
          <p:cNvPr id="2" name="文本框 1"/>
          <p:cNvSpPr txBox="1"/>
          <p:nvPr>
            <p:custDataLst>
              <p:tags r:id="rId3"/>
            </p:custDataLst>
          </p:nvPr>
        </p:nvSpPr>
        <p:spPr>
          <a:xfrm>
            <a:off x="778471" y="2924944"/>
            <a:ext cx="10851047" cy="2677656"/>
          </a:xfrm>
          <a:prstGeom prst="rect">
            <a:avLst/>
          </a:prstGeom>
          <a:noFill/>
          <a:ln w="9525">
            <a:noFill/>
          </a:ln>
        </p:spPr>
        <p:txBody>
          <a:bodyPr wrap="square" anchor="t" anchorCtr="0">
            <a:spAutoFit/>
          </a:bodyPr>
          <a:lstStyle/>
          <a:p>
            <a:pPr algn="just">
              <a:lnSpc>
                <a:spcPct val="150000"/>
              </a:lnSpc>
            </a:pPr>
            <a:r>
              <a:rPr lang="en-US" altLang="zh-CN" sz="2800" b="1" dirty="0">
                <a:latin typeface="黑体" panose="02010609060101010101" pitchFamily="49" charset="-122"/>
                <a:ea typeface="黑体" panose="02010609060101010101" pitchFamily="49" charset="-122"/>
              </a:rPr>
              <a:t>   </a:t>
            </a:r>
            <a:r>
              <a:rPr lang="en-US" altLang="zh-CN" sz="2800" b="1" dirty="0" smtClean="0">
                <a:latin typeface="黑体" panose="02010609060101010101" pitchFamily="49" charset="-122"/>
                <a:ea typeface="黑体" panose="02010609060101010101" pitchFamily="49" charset="-122"/>
              </a:rPr>
              <a:t> </a:t>
            </a:r>
            <a:r>
              <a:rPr lang="en-US" altLang="zh-CN" sz="2800" b="1" dirty="0" err="1" smtClean="0">
                <a:latin typeface="黑体" panose="02010609060101010101" pitchFamily="49" charset="-122"/>
                <a:ea typeface="黑体" panose="02010609060101010101" pitchFamily="49" charset="-122"/>
                <a:cs typeface="新宋体" panose="02010609030101010101" charset="-122"/>
              </a:rPr>
              <a:t>国家之魂</a:t>
            </a:r>
            <a:r>
              <a:rPr lang="en-US" altLang="zh-CN" sz="2800" b="1" dirty="0" err="1">
                <a:latin typeface="黑体" panose="02010609060101010101" pitchFamily="49" charset="-122"/>
                <a:ea typeface="黑体" panose="02010609060101010101" pitchFamily="49" charset="-122"/>
                <a:cs typeface="新宋体" panose="02010609030101010101" charset="-122"/>
              </a:rPr>
              <a:t>，文以化之，文以铸之。我们要立足中国，面向现代化、面向世界、面向未来</a:t>
            </a:r>
            <a:r>
              <a:rPr lang="en-US" altLang="zh-CN" sz="2800" b="1" dirty="0">
                <a:latin typeface="黑体" panose="02010609060101010101" pitchFamily="49" charset="-122"/>
                <a:ea typeface="黑体" panose="02010609060101010101" pitchFamily="49" charset="-122"/>
                <a:cs typeface="新宋体" panose="02010609030101010101" charset="-122"/>
              </a:rPr>
              <a:t>，……</a:t>
            </a:r>
            <a:r>
              <a:rPr lang="en-US" altLang="zh-CN" sz="2800" b="1" dirty="0" err="1">
                <a:latin typeface="黑体" panose="02010609060101010101" pitchFamily="49" charset="-122"/>
                <a:ea typeface="黑体" panose="02010609060101010101" pitchFamily="49" charset="-122"/>
                <a:cs typeface="新宋体" panose="02010609030101010101" charset="-122"/>
              </a:rPr>
              <a:t>推动中华优秀传统文化创造性转化、创新性发展，不断提高人民思想觉悟、道德水平、文明素养，不断铸就中华文化新辉煌</a:t>
            </a:r>
            <a:r>
              <a:rPr lang="en-US" altLang="zh-CN" sz="2800" b="1" dirty="0">
                <a:latin typeface="黑体" panose="02010609060101010101" pitchFamily="49" charset="-122"/>
                <a:ea typeface="黑体" panose="02010609060101010101" pitchFamily="49" charset="-122"/>
                <a:cs typeface="新宋体" panose="02010609030101010101" charset="-122"/>
              </a:rPr>
              <a:t>。</a:t>
            </a:r>
            <a:endParaRPr lang="en-US" altLang="zh-CN" sz="2800" b="1"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500" fill="hold">
                                          <p:stCondLst>
                                            <p:cond delay="0"/>
                                          </p:stCondLst>
                                        </p:cTn>
                                        <p:tgtEl>
                                          <p:spTgt spid="51202"/>
                                        </p:tgtEl>
                                        <p:attrNameLst>
                                          <p:attrName>style.visibility</p:attrName>
                                        </p:attrNameLst>
                                      </p:cBhvr>
                                      <p:to>
                                        <p:strVal val="visible"/>
                                      </p:to>
                                    </p:set>
                                    <p:animEffect transition="in" filter="blinds(horizontal)">
                                      <p:cBhvr>
                                        <p:cTn id="7" dur="500"/>
                                        <p:tgtEl>
                                          <p:spTgt spid="51202"/>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1201"/>
                                        </p:tgtEl>
                                        <p:attrNameLst>
                                          <p:attrName>style.visibility</p:attrName>
                                        </p:attrNameLst>
                                      </p:cBhvr>
                                      <p:to>
                                        <p:strVal val="visible"/>
                                      </p:to>
                                    </p:set>
                                    <p:animEffect transition="in" filter="blinds(horizontal)">
                                      <p:cBhvr>
                                        <p:cTn id="12" dur="500"/>
                                        <p:tgtEl>
                                          <p:spTgt spid="51201"/>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 calcmode="lin" valueType="num">
                                      <p:cBhvr additive="base">
                                        <p:cTn id="17" dur="500" fill="hold"/>
                                        <p:tgtEl>
                                          <p:spTgt spid="2"/>
                                        </p:tgtEl>
                                        <p:attrNameLst>
                                          <p:attrName>ppt_x</p:attrName>
                                        </p:attrNameLst>
                                      </p:cBhvr>
                                      <p:tavLst>
                                        <p:tav tm="0">
                                          <p:val>
                                            <p:strVal val="#ppt_x"/>
                                          </p:val>
                                        </p:tav>
                                        <p:tav tm="100000">
                                          <p:val>
                                            <p:strVal val="#ppt_x"/>
                                          </p:val>
                                        </p:tav>
                                      </p:tavLst>
                                    </p:anim>
                                    <p:anim calcmode="lin" valueType="num">
                                      <p:cBhvr additive="base">
                                        <p:cTn id="1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2" grpId="0"/>
      <p:bldP spid="51201" grpId="0" bldLvl="0" animBg="1"/>
      <p:bldP spid="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ext Box 7"/>
          <p:cNvSpPr txBox="1"/>
          <p:nvPr>
            <p:custDataLst>
              <p:tags r:id="rId1"/>
            </p:custDataLst>
          </p:nvPr>
        </p:nvSpPr>
        <p:spPr>
          <a:xfrm>
            <a:off x="407670" y="988760"/>
            <a:ext cx="11416665" cy="5693866"/>
          </a:xfrm>
          <a:prstGeom prst="rect">
            <a:avLst/>
          </a:prstGeom>
          <a:noFill/>
          <a:ln w="9525" cap="flat" cmpd="sng">
            <a:noFill/>
            <a:prstDash val="solid"/>
            <a:miter/>
            <a:headEnd type="none" w="med" len="med"/>
            <a:tailEnd type="none" w="med" len="med"/>
          </a:ln>
        </p:spPr>
        <p:txBody>
          <a:bodyPr wrap="square">
            <a:spAutoFit/>
          </a:bodyPr>
          <a:lstStyle/>
          <a:p>
            <a:r>
              <a:rPr lang="en-US" altLang="zh-CN" sz="2800" dirty="0" smtClean="0">
                <a:latin typeface="黑体" panose="02010609060101010101" pitchFamily="49" charset="-122"/>
                <a:ea typeface="黑体" panose="02010609060101010101" pitchFamily="49" charset="-122"/>
                <a:cs typeface="新宋体" panose="02010609030101010101" charset="-122"/>
              </a:rPr>
              <a:t>1.</a:t>
            </a:r>
            <a:r>
              <a:rPr lang="zh-CN" altLang="en-US" sz="2800" dirty="0" smtClean="0">
                <a:latin typeface="黑体" panose="02010609060101010101" pitchFamily="49" charset="-122"/>
                <a:ea typeface="黑体" panose="02010609060101010101" pitchFamily="49" charset="-122"/>
                <a:cs typeface="新宋体" panose="02010609030101010101" charset="-122"/>
              </a:rPr>
              <a:t>在</a:t>
            </a:r>
            <a:r>
              <a:rPr lang="zh-CN" altLang="en-US" sz="2800" dirty="0">
                <a:latin typeface="黑体" panose="02010609060101010101" pitchFamily="49" charset="-122"/>
                <a:ea typeface="黑体" panose="02010609060101010101" pitchFamily="49" charset="-122"/>
                <a:cs typeface="新宋体" panose="02010609030101010101" charset="-122"/>
              </a:rPr>
              <a:t>明治维新的措施中，加强中央集权的内容是（</a:t>
            </a:r>
            <a:r>
              <a:rPr lang="en-US" altLang="zh-CN" sz="2800" dirty="0">
                <a:latin typeface="黑体" panose="02010609060101010101" pitchFamily="49" charset="-122"/>
                <a:ea typeface="黑体" panose="02010609060101010101" pitchFamily="49" charset="-122"/>
                <a:cs typeface="新宋体" panose="02010609030101010101" charset="-122"/>
              </a:rPr>
              <a:t>  </a:t>
            </a:r>
            <a:r>
              <a:rPr lang="en-US" altLang="zh-CN" sz="2800" dirty="0" smtClean="0">
                <a:latin typeface="黑体" panose="02010609060101010101" pitchFamily="49" charset="-122"/>
                <a:ea typeface="黑体" panose="02010609060101010101" pitchFamily="49" charset="-122"/>
                <a:cs typeface="新宋体" panose="02010609030101010101" charset="-122"/>
              </a:rPr>
              <a:t>  </a:t>
            </a:r>
            <a:r>
              <a:rPr lang="zh-CN" altLang="en-US" sz="2800" dirty="0">
                <a:latin typeface="黑体" panose="02010609060101010101" pitchFamily="49" charset="-122"/>
                <a:ea typeface="黑体" panose="02010609060101010101" pitchFamily="49" charset="-122"/>
                <a:cs typeface="新宋体" panose="02010609030101010101" charset="-122"/>
              </a:rPr>
              <a:t>）</a:t>
            </a:r>
            <a:endParaRPr lang="zh-CN" altLang="en-US" sz="2800" dirty="0">
              <a:latin typeface="黑体" panose="02010609060101010101" pitchFamily="49" charset="-122"/>
              <a:ea typeface="黑体" panose="02010609060101010101" pitchFamily="49" charset="-122"/>
              <a:cs typeface="新宋体" panose="02010609030101010101" charset="-122"/>
            </a:endParaRPr>
          </a:p>
          <a:p>
            <a:r>
              <a:rPr lang="en-US" altLang="zh-CN" sz="2800" dirty="0">
                <a:latin typeface="黑体" panose="02010609060101010101" pitchFamily="49" charset="-122"/>
                <a:ea typeface="黑体" panose="02010609060101010101" pitchFamily="49" charset="-122"/>
                <a:cs typeface="新宋体" panose="02010609030101010101" charset="-122"/>
              </a:rPr>
              <a:t>A.</a:t>
            </a:r>
            <a:r>
              <a:rPr lang="zh-CN" altLang="en-US" sz="2800" dirty="0">
                <a:latin typeface="黑体" panose="02010609060101010101" pitchFamily="49" charset="-122"/>
                <a:ea typeface="黑体" panose="02010609060101010101" pitchFamily="49" charset="-122"/>
                <a:cs typeface="新宋体" panose="02010609030101010101" charset="-122"/>
              </a:rPr>
              <a:t>废藩置县 </a:t>
            </a:r>
            <a:r>
              <a:rPr lang="en-US" altLang="zh-CN" sz="2800" dirty="0">
                <a:latin typeface="黑体" panose="02010609060101010101" pitchFamily="49" charset="-122"/>
                <a:ea typeface="黑体" panose="02010609060101010101" pitchFamily="49" charset="-122"/>
                <a:cs typeface="新宋体" panose="02010609030101010101" charset="-122"/>
              </a:rPr>
              <a:t>       </a:t>
            </a:r>
            <a:r>
              <a:rPr lang="en-US" altLang="zh-CN" sz="2800" dirty="0" smtClean="0">
                <a:latin typeface="黑体" panose="02010609060101010101" pitchFamily="49" charset="-122"/>
                <a:ea typeface="黑体" panose="02010609060101010101" pitchFamily="49" charset="-122"/>
                <a:cs typeface="新宋体" panose="02010609030101010101" charset="-122"/>
              </a:rPr>
              <a:t>  </a:t>
            </a:r>
            <a:r>
              <a:rPr lang="zh-CN" altLang="en-US" sz="2800" dirty="0" smtClean="0">
                <a:latin typeface="黑体" panose="02010609060101010101" pitchFamily="49" charset="-122"/>
                <a:ea typeface="黑体" panose="02010609060101010101" pitchFamily="49" charset="-122"/>
                <a:cs typeface="新宋体" panose="02010609030101010101" charset="-122"/>
              </a:rPr>
              <a:t> </a:t>
            </a:r>
            <a:r>
              <a:rPr lang="en-US" altLang="zh-CN" sz="2800" dirty="0">
                <a:latin typeface="黑体" panose="02010609060101010101" pitchFamily="49" charset="-122"/>
                <a:ea typeface="黑体" panose="02010609060101010101" pitchFamily="49" charset="-122"/>
                <a:cs typeface="新宋体" panose="02010609030101010101" charset="-122"/>
              </a:rPr>
              <a:t>B.</a:t>
            </a:r>
            <a:r>
              <a:rPr lang="zh-CN" altLang="en-US" sz="2800" dirty="0">
                <a:latin typeface="黑体" panose="02010609060101010101" pitchFamily="49" charset="-122"/>
                <a:ea typeface="黑体" panose="02010609060101010101" pitchFamily="49" charset="-122"/>
                <a:cs typeface="新宋体" panose="02010609030101010101" charset="-122"/>
              </a:rPr>
              <a:t>允许土地买卖</a:t>
            </a:r>
            <a:r>
              <a:rPr lang="en-US" altLang="zh-CN" sz="2800" dirty="0">
                <a:latin typeface="黑体" panose="02010609060101010101" pitchFamily="49" charset="-122"/>
                <a:ea typeface="黑体" panose="02010609060101010101" pitchFamily="49" charset="-122"/>
                <a:cs typeface="新宋体" panose="02010609030101010101" charset="-122"/>
              </a:rPr>
              <a:t> </a:t>
            </a:r>
            <a:endParaRPr lang="en-US" altLang="zh-CN" sz="2800" dirty="0">
              <a:latin typeface="黑体" panose="02010609060101010101" pitchFamily="49" charset="-122"/>
              <a:ea typeface="黑体" panose="02010609060101010101" pitchFamily="49" charset="-122"/>
              <a:cs typeface="新宋体" panose="02010609030101010101" charset="-122"/>
            </a:endParaRPr>
          </a:p>
          <a:p>
            <a:r>
              <a:rPr lang="en-US" altLang="zh-CN" sz="2800" dirty="0">
                <a:latin typeface="黑体" panose="02010609060101010101" pitchFamily="49" charset="-122"/>
                <a:ea typeface="黑体" panose="02010609060101010101" pitchFamily="49" charset="-122"/>
                <a:cs typeface="新宋体" panose="02010609030101010101" charset="-122"/>
              </a:rPr>
              <a:t>C.</a:t>
            </a:r>
            <a:r>
              <a:rPr lang="zh-CN" altLang="en-US" sz="2800" dirty="0">
                <a:latin typeface="黑体" panose="02010609060101010101" pitchFamily="49" charset="-122"/>
                <a:ea typeface="黑体" panose="02010609060101010101" pitchFamily="49" charset="-122"/>
                <a:cs typeface="新宋体" panose="02010609030101010101" charset="-122"/>
              </a:rPr>
              <a:t>鼓励发展近代工业 </a:t>
            </a:r>
            <a:r>
              <a:rPr lang="zh-CN" altLang="en-US" sz="2800" dirty="0" smtClean="0">
                <a:latin typeface="黑体" panose="02010609060101010101" pitchFamily="49" charset="-122"/>
                <a:ea typeface="黑体" panose="02010609060101010101" pitchFamily="49" charset="-122"/>
                <a:cs typeface="新宋体" panose="02010609030101010101" charset="-122"/>
              </a:rPr>
              <a:t>  </a:t>
            </a:r>
            <a:r>
              <a:rPr lang="en-US" altLang="zh-CN" sz="2800" dirty="0" smtClean="0">
                <a:latin typeface="黑体" panose="02010609060101010101" pitchFamily="49" charset="-122"/>
                <a:ea typeface="黑体" panose="02010609060101010101" pitchFamily="49" charset="-122"/>
                <a:cs typeface="新宋体" panose="02010609030101010101" charset="-122"/>
              </a:rPr>
              <a:t>D</a:t>
            </a:r>
            <a:r>
              <a:rPr lang="en-US" altLang="zh-CN" sz="2800" dirty="0">
                <a:latin typeface="黑体" panose="02010609060101010101" pitchFamily="49" charset="-122"/>
                <a:ea typeface="黑体" panose="02010609060101010101" pitchFamily="49" charset="-122"/>
                <a:cs typeface="新宋体" panose="02010609030101010101" charset="-122"/>
              </a:rPr>
              <a:t>.</a:t>
            </a:r>
            <a:r>
              <a:rPr lang="zh-CN" altLang="en-US" sz="2800" dirty="0">
                <a:latin typeface="黑体" panose="02010609060101010101" pitchFamily="49" charset="-122"/>
                <a:ea typeface="黑体" panose="02010609060101010101" pitchFamily="49" charset="-122"/>
                <a:cs typeface="新宋体" panose="02010609030101010101" charset="-122"/>
              </a:rPr>
              <a:t>提倡文明开化</a:t>
            </a:r>
            <a:endParaRPr lang="zh-CN" altLang="en-US" sz="2800" dirty="0">
              <a:latin typeface="黑体" panose="02010609060101010101" pitchFamily="49" charset="-122"/>
              <a:ea typeface="黑体" panose="02010609060101010101" pitchFamily="49" charset="-122"/>
              <a:cs typeface="新宋体" panose="02010609030101010101" charset="-122"/>
            </a:endParaRPr>
          </a:p>
          <a:p>
            <a:endParaRPr lang="en-US" altLang="zh-CN" sz="2800" dirty="0">
              <a:latin typeface="黑体" panose="02010609060101010101" pitchFamily="49" charset="-122"/>
              <a:ea typeface="黑体" panose="02010609060101010101" pitchFamily="49" charset="-122"/>
              <a:cs typeface="新宋体" panose="02010609030101010101" charset="-122"/>
              <a:sym typeface="+mn-ea"/>
            </a:endParaRPr>
          </a:p>
          <a:p>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2.</a:t>
            </a:r>
            <a:r>
              <a:rPr lang="zh-CN" altLang="en-US" sz="2800" dirty="0" smtClean="0">
                <a:latin typeface="黑体" panose="02010609060101010101" pitchFamily="49" charset="-122"/>
                <a:ea typeface="黑体" panose="02010609060101010101" pitchFamily="49" charset="-122"/>
                <a:cs typeface="新宋体" panose="02010609030101010101" charset="-122"/>
                <a:sym typeface="+mn-ea"/>
              </a:rPr>
              <a:t>英法美</a:t>
            </a:r>
            <a:r>
              <a:rPr lang="zh-CN" altLang="en-US" sz="2800" dirty="0">
                <a:latin typeface="黑体" panose="02010609060101010101" pitchFamily="49" charset="-122"/>
                <a:ea typeface="黑体" panose="02010609060101010101" pitchFamily="49" charset="-122"/>
                <a:cs typeface="新宋体" panose="02010609030101010101" charset="-122"/>
                <a:sym typeface="+mn-ea"/>
              </a:rPr>
              <a:t>等国的资产阶级革命都把追求自由平等作为革命的重要目标。日本明治维新与英法美革命目标有异曲同工之处的措施是（</a:t>
            </a:r>
            <a:r>
              <a:rPr lang="en-US" altLang="zh-CN" sz="2800" dirty="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  </a:t>
            </a:r>
            <a:r>
              <a:rPr lang="zh-CN" altLang="en-US" sz="2800" dirty="0">
                <a:latin typeface="黑体" panose="02010609060101010101" pitchFamily="49" charset="-122"/>
                <a:ea typeface="黑体" panose="02010609060101010101" pitchFamily="49" charset="-122"/>
                <a:cs typeface="新宋体" panose="02010609030101010101" charset="-122"/>
                <a:sym typeface="+mn-ea"/>
              </a:rPr>
              <a:t>）</a:t>
            </a:r>
            <a:endParaRPr lang="zh-CN" altLang="en-US" sz="2800" dirty="0">
              <a:latin typeface="黑体" panose="02010609060101010101" pitchFamily="49" charset="-122"/>
              <a:ea typeface="黑体" panose="02010609060101010101" pitchFamily="49" charset="-122"/>
              <a:cs typeface="新宋体" panose="02010609030101010101" charset="-122"/>
            </a:endParaRPr>
          </a:p>
          <a:p>
            <a:r>
              <a:rPr lang="en-US" altLang="zh-CN" sz="2800" dirty="0">
                <a:latin typeface="黑体" panose="02010609060101010101" pitchFamily="49" charset="-122"/>
                <a:ea typeface="黑体" panose="02010609060101010101" pitchFamily="49" charset="-122"/>
                <a:cs typeface="新宋体" panose="02010609030101010101" charset="-122"/>
                <a:sym typeface="+mn-ea"/>
              </a:rPr>
              <a:t>A.</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废藩置县   </a:t>
            </a:r>
            <a:r>
              <a:rPr lang="en-US" altLang="zh-CN" sz="2800" dirty="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   B</a:t>
            </a:r>
            <a:r>
              <a:rPr lang="en-US" altLang="zh-CN" sz="2800" dirty="0">
                <a:latin typeface="黑体" panose="02010609060101010101" pitchFamily="49" charset="-122"/>
                <a:ea typeface="黑体" panose="02010609060101010101" pitchFamily="49" charset="-122"/>
                <a:cs typeface="新宋体" panose="02010609030101010101" charset="-122"/>
                <a:sym typeface="+mn-ea"/>
              </a:rPr>
              <a:t>.</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废除封建身份制度</a:t>
            </a:r>
            <a:endParaRPr lang="zh-CN" altLang="en-US" sz="2800" dirty="0">
              <a:latin typeface="黑体" panose="02010609060101010101" pitchFamily="49" charset="-122"/>
              <a:ea typeface="黑体" panose="02010609060101010101" pitchFamily="49" charset="-122"/>
              <a:cs typeface="新宋体" panose="02010609030101010101" charset="-122"/>
            </a:endParaRPr>
          </a:p>
          <a:p>
            <a:r>
              <a:rPr lang="en-US" altLang="zh-CN" sz="2800" dirty="0">
                <a:latin typeface="黑体" panose="02010609060101010101" pitchFamily="49" charset="-122"/>
                <a:ea typeface="黑体" panose="02010609060101010101" pitchFamily="49" charset="-122"/>
                <a:cs typeface="新宋体" panose="02010609030101010101" charset="-122"/>
                <a:sym typeface="+mn-ea"/>
              </a:rPr>
              <a:t>C.</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实行征兵制</a:t>
            </a:r>
            <a:r>
              <a:rPr lang="en-US" altLang="zh-CN" sz="2800" dirty="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a:latin typeface="黑体" panose="02010609060101010101" pitchFamily="49" charset="-122"/>
                <a:ea typeface="黑体" panose="02010609060101010101" pitchFamily="49" charset="-122"/>
                <a:cs typeface="新宋体" panose="02010609030101010101" charset="-122"/>
                <a:sym typeface="+mn-ea"/>
              </a:rPr>
              <a:t>D.</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实行强制性义务教育</a:t>
            </a:r>
            <a:endParaRPr lang="zh-CN" altLang="en-US" sz="2800" dirty="0">
              <a:latin typeface="黑体" panose="02010609060101010101" pitchFamily="49" charset="-122"/>
              <a:ea typeface="黑体" panose="02010609060101010101" pitchFamily="49" charset="-122"/>
              <a:cs typeface="新宋体" panose="02010609030101010101" charset="-122"/>
            </a:endParaRPr>
          </a:p>
          <a:p>
            <a:endParaRPr lang="en-US" altLang="zh-CN" sz="2800" dirty="0">
              <a:latin typeface="黑体" panose="02010609060101010101" pitchFamily="49" charset="-122"/>
              <a:ea typeface="黑体" panose="02010609060101010101" pitchFamily="49" charset="-122"/>
              <a:cs typeface="新宋体" panose="02010609030101010101" charset="-122"/>
              <a:sym typeface="+mn-ea"/>
            </a:endParaRPr>
          </a:p>
          <a:p>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3.</a:t>
            </a:r>
            <a:r>
              <a:rPr lang="zh-CN" altLang="en-US" sz="2800" dirty="0" smtClean="0">
                <a:latin typeface="黑体" panose="02010609060101010101" pitchFamily="49" charset="-122"/>
                <a:ea typeface="黑体" panose="02010609060101010101" pitchFamily="49" charset="-122"/>
                <a:cs typeface="新宋体" panose="02010609030101010101" charset="-122"/>
                <a:sym typeface="+mn-ea"/>
              </a:rPr>
              <a:t>明治</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元勋大久保利通说</a:t>
            </a:r>
            <a:r>
              <a:rPr lang="en-US" altLang="zh-CN" sz="2800" dirty="0">
                <a:latin typeface="黑体" panose="02010609060101010101" pitchFamily="49" charset="-122"/>
                <a:ea typeface="黑体" panose="02010609060101010101" pitchFamily="49" charset="-122"/>
                <a:cs typeface="新宋体" panose="02010609030101010101" charset="-122"/>
                <a:sym typeface="+mn-ea"/>
              </a:rPr>
              <a:t>:“</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大凡国之强弱。决定于人民之贫富，人民之贫富则系于物产之多寡，而物产之多寡又起因于是否鼓励人民之工业”这句话体现的主要治国思想是（</a:t>
            </a:r>
            <a:r>
              <a:rPr lang="en-US" altLang="zh-CN" sz="2800" dirty="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   </a:t>
            </a:r>
            <a:r>
              <a:rPr lang="zh-CN" altLang="en-US" sz="2800" dirty="0">
                <a:latin typeface="黑体" panose="02010609060101010101" pitchFamily="49" charset="-122"/>
                <a:ea typeface="黑体" panose="02010609060101010101" pitchFamily="49" charset="-122"/>
                <a:cs typeface="新宋体" panose="02010609030101010101" charset="-122"/>
                <a:sym typeface="+mn-ea"/>
              </a:rPr>
              <a:t>）</a:t>
            </a:r>
            <a:endParaRPr lang="zh-CN" altLang="en-US" sz="2800" dirty="0">
              <a:latin typeface="黑体" panose="02010609060101010101" pitchFamily="49" charset="-122"/>
              <a:ea typeface="黑体" panose="02010609060101010101" pitchFamily="49" charset="-122"/>
              <a:cs typeface="新宋体" panose="02010609030101010101" charset="-122"/>
            </a:endParaRPr>
          </a:p>
          <a:p>
            <a:r>
              <a:rPr lang="en-US" altLang="zh-CN" sz="2800" dirty="0">
                <a:latin typeface="黑体" panose="02010609060101010101" pitchFamily="49" charset="-122"/>
                <a:ea typeface="黑体" panose="02010609060101010101" pitchFamily="49" charset="-122"/>
                <a:cs typeface="新宋体" panose="02010609030101010101" charset="-122"/>
                <a:sym typeface="+mn-ea"/>
              </a:rPr>
              <a:t>A.</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发展近代工业     </a:t>
            </a:r>
            <a:r>
              <a:rPr lang="en-US" altLang="zh-CN" sz="2800" dirty="0">
                <a:latin typeface="黑体" panose="02010609060101010101" pitchFamily="49" charset="-122"/>
                <a:ea typeface="黑体" panose="02010609060101010101" pitchFamily="49" charset="-122"/>
                <a:cs typeface="新宋体" panose="02010609030101010101" charset="-122"/>
                <a:sym typeface="+mn-ea"/>
              </a:rPr>
              <a:t>B.</a:t>
            </a:r>
            <a:r>
              <a:rPr lang="zh-CN" altLang="en-US" sz="2800" dirty="0">
                <a:latin typeface="黑体" panose="02010609060101010101" pitchFamily="49" charset="-122"/>
                <a:ea typeface="黑体" panose="02010609060101010101" pitchFamily="49" charset="-122"/>
                <a:cs typeface="新宋体" panose="02010609030101010101" charset="-122"/>
                <a:sym typeface="+mn-ea"/>
              </a:rPr>
              <a:t>文明开化</a:t>
            </a:r>
            <a:r>
              <a:rPr lang="en-US" altLang="zh-CN" sz="2800" dirty="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a:latin typeface="黑体" panose="02010609060101010101" pitchFamily="49" charset="-122"/>
                <a:ea typeface="黑体" panose="02010609060101010101" pitchFamily="49" charset="-122"/>
                <a:cs typeface="新宋体" panose="02010609030101010101" charset="-122"/>
                <a:sym typeface="+mn-ea"/>
              </a:rPr>
              <a:t>C.</a:t>
            </a:r>
            <a:r>
              <a:rPr lang="zh-CN" altLang="en-US" sz="2800" dirty="0">
                <a:latin typeface="黑体" panose="02010609060101010101" pitchFamily="49" charset="-122"/>
                <a:ea typeface="黑体" panose="02010609060101010101" pitchFamily="49" charset="-122"/>
                <a:cs typeface="新宋体" panose="02010609030101010101" charset="-122"/>
                <a:sym typeface="+mn-ea"/>
              </a:rPr>
              <a:t>学习西方 </a:t>
            </a:r>
            <a:r>
              <a:rPr lang="en-US" altLang="zh-CN" sz="2800" dirty="0">
                <a:latin typeface="黑体" panose="02010609060101010101" pitchFamily="49" charset="-122"/>
                <a:ea typeface="黑体" panose="02010609060101010101" pitchFamily="49" charset="-122"/>
                <a:cs typeface="新宋体" panose="02010609030101010101" charset="-122"/>
                <a:sym typeface="+mn-ea"/>
              </a:rPr>
              <a:t> </a:t>
            </a:r>
            <a:r>
              <a:rPr lang="en-US" altLang="zh-CN" sz="2800" dirty="0" smtClean="0">
                <a:latin typeface="黑体" panose="02010609060101010101" pitchFamily="49" charset="-122"/>
                <a:ea typeface="黑体" panose="02010609060101010101" pitchFamily="49" charset="-122"/>
                <a:cs typeface="新宋体" panose="02010609030101010101" charset="-122"/>
                <a:sym typeface="+mn-ea"/>
              </a:rPr>
              <a:t>  D</a:t>
            </a:r>
            <a:r>
              <a:rPr lang="en-US" altLang="zh-CN" sz="2800" dirty="0">
                <a:latin typeface="黑体" panose="02010609060101010101" pitchFamily="49" charset="-122"/>
                <a:ea typeface="黑体" panose="02010609060101010101" pitchFamily="49" charset="-122"/>
                <a:cs typeface="新宋体" panose="02010609030101010101" charset="-122"/>
                <a:sym typeface="+mn-ea"/>
              </a:rPr>
              <a:t>.</a:t>
            </a:r>
            <a:r>
              <a:rPr lang="zh-CN" altLang="en-US" sz="2800" dirty="0">
                <a:latin typeface="黑体" panose="02010609060101010101" pitchFamily="49" charset="-122"/>
                <a:ea typeface="黑体" panose="02010609060101010101" pitchFamily="49" charset="-122"/>
                <a:cs typeface="新宋体" panose="02010609030101010101" charset="-122"/>
                <a:sym typeface="+mn-ea"/>
              </a:rPr>
              <a:t>政治</a:t>
            </a:r>
            <a:r>
              <a:rPr lang="zh-CN" altLang="en-US" sz="2800" dirty="0" smtClean="0">
                <a:latin typeface="黑体" panose="02010609060101010101" pitchFamily="49" charset="-122"/>
                <a:ea typeface="黑体" panose="02010609060101010101" pitchFamily="49" charset="-122"/>
                <a:cs typeface="新宋体" panose="02010609030101010101" charset="-122"/>
                <a:sym typeface="+mn-ea"/>
              </a:rPr>
              <a:t>平等</a:t>
            </a:r>
            <a:endParaRPr lang="zh-CN" altLang="en-US" sz="2800" dirty="0">
              <a:latin typeface="黑体" panose="02010609060101010101" pitchFamily="49" charset="-122"/>
              <a:ea typeface="黑体" panose="02010609060101010101" pitchFamily="49" charset="-122"/>
              <a:cs typeface="新宋体" panose="02010609030101010101" charset="-122"/>
            </a:endParaRPr>
          </a:p>
        </p:txBody>
      </p:sp>
      <p:sp>
        <p:nvSpPr>
          <p:cNvPr id="3" name="TextBox 2"/>
          <p:cNvSpPr txBox="1"/>
          <p:nvPr/>
        </p:nvSpPr>
        <p:spPr>
          <a:xfrm>
            <a:off x="8482544" y="908720"/>
            <a:ext cx="2160240" cy="646331"/>
          </a:xfrm>
          <a:prstGeom prst="rect">
            <a:avLst/>
          </a:prstGeom>
          <a:noFill/>
        </p:spPr>
        <p:txBody>
          <a:bodyPr wrap="square" rtlCol="0">
            <a:spAutoFit/>
          </a:bodyPr>
          <a:lstStyle/>
          <a:p>
            <a:r>
              <a:rPr lang="en-US" altLang="zh-CN" sz="3600" dirty="0" smtClean="0">
                <a:solidFill>
                  <a:srgbClr val="FF0000"/>
                </a:solidFill>
                <a:latin typeface="黑体" panose="02010609060101010101" pitchFamily="49" charset="-122"/>
                <a:ea typeface="黑体" panose="02010609060101010101" pitchFamily="49" charset="-122"/>
              </a:rPr>
              <a:t>A</a:t>
            </a:r>
            <a:endParaRPr lang="zh-CN" altLang="en-US" sz="3600" dirty="0">
              <a:solidFill>
                <a:srgbClr val="FF0000"/>
              </a:solidFill>
              <a:latin typeface="黑体" panose="02010609060101010101" pitchFamily="49" charset="-122"/>
              <a:ea typeface="黑体" panose="02010609060101010101" pitchFamily="49" charset="-122"/>
            </a:endParaRPr>
          </a:p>
        </p:txBody>
      </p:sp>
      <p:sp>
        <p:nvSpPr>
          <p:cNvPr id="8" name="TextBox 7"/>
          <p:cNvSpPr txBox="1"/>
          <p:nvPr/>
        </p:nvSpPr>
        <p:spPr>
          <a:xfrm>
            <a:off x="9912424" y="3068958"/>
            <a:ext cx="2160240" cy="646331"/>
          </a:xfrm>
          <a:prstGeom prst="rect">
            <a:avLst/>
          </a:prstGeom>
          <a:noFill/>
        </p:spPr>
        <p:txBody>
          <a:bodyPr wrap="square" rtlCol="0">
            <a:spAutoFit/>
          </a:bodyPr>
          <a:lstStyle/>
          <a:p>
            <a:r>
              <a:rPr lang="en-US" altLang="zh-CN" sz="3600" dirty="0" smtClean="0">
                <a:solidFill>
                  <a:srgbClr val="FF0000"/>
                </a:solidFill>
                <a:latin typeface="黑体" panose="02010609060101010101" pitchFamily="49" charset="-122"/>
                <a:ea typeface="黑体" panose="02010609060101010101" pitchFamily="49" charset="-122"/>
              </a:rPr>
              <a:t>B</a:t>
            </a:r>
            <a:endParaRPr lang="zh-CN" altLang="en-US" sz="3600" dirty="0">
              <a:solidFill>
                <a:srgbClr val="FF0000"/>
              </a:solidFill>
              <a:latin typeface="黑体" panose="02010609060101010101" pitchFamily="49" charset="-122"/>
              <a:ea typeface="黑体" panose="02010609060101010101" pitchFamily="49" charset="-122"/>
            </a:endParaRPr>
          </a:p>
        </p:txBody>
      </p:sp>
      <p:sp>
        <p:nvSpPr>
          <p:cNvPr id="9" name="TextBox 8"/>
          <p:cNvSpPr txBox="1"/>
          <p:nvPr/>
        </p:nvSpPr>
        <p:spPr>
          <a:xfrm>
            <a:off x="5628374" y="5617442"/>
            <a:ext cx="2160240" cy="646331"/>
          </a:xfrm>
          <a:prstGeom prst="rect">
            <a:avLst/>
          </a:prstGeom>
          <a:noFill/>
        </p:spPr>
        <p:txBody>
          <a:bodyPr wrap="square" rtlCol="0">
            <a:spAutoFit/>
          </a:bodyPr>
          <a:lstStyle/>
          <a:p>
            <a:r>
              <a:rPr lang="en-US" altLang="zh-CN" sz="3600" dirty="0" smtClean="0">
                <a:solidFill>
                  <a:srgbClr val="FF0000"/>
                </a:solidFill>
                <a:latin typeface="黑体" panose="02010609060101010101" pitchFamily="49" charset="-122"/>
                <a:ea typeface="黑体" panose="02010609060101010101" pitchFamily="49" charset="-122"/>
              </a:rPr>
              <a:t>A</a:t>
            </a:r>
            <a:endParaRPr lang="zh-CN" altLang="en-US" sz="3600"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additive="base">
                                        <p:cTn id="13" dur="500" fill="hold"/>
                                        <p:tgtEl>
                                          <p:spTgt spid="8"/>
                                        </p:tgtEl>
                                        <p:attrNameLst>
                                          <p:attrName>ppt_x</p:attrName>
                                        </p:attrNameLst>
                                      </p:cBhvr>
                                      <p:tavLst>
                                        <p:tav tm="0">
                                          <p:val>
                                            <p:strVal val="#ppt_x"/>
                                          </p:val>
                                        </p:tav>
                                        <p:tav tm="100000">
                                          <p:val>
                                            <p:strVal val="#ppt_x"/>
                                          </p:val>
                                        </p:tav>
                                      </p:tavLst>
                                    </p:anim>
                                    <p:anim calcmode="lin" valueType="num">
                                      <p:cBhvr additive="base">
                                        <p:cTn id="14"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 calcmode="lin" valueType="num">
                                      <p:cBhvr additive="base">
                                        <p:cTn id="19" dur="500" fill="hold"/>
                                        <p:tgtEl>
                                          <p:spTgt spid="9"/>
                                        </p:tgtEl>
                                        <p:attrNameLst>
                                          <p:attrName>ppt_x</p:attrName>
                                        </p:attrNameLst>
                                      </p:cBhvr>
                                      <p:tavLst>
                                        <p:tav tm="0">
                                          <p:val>
                                            <p:strVal val="#ppt_x"/>
                                          </p:val>
                                        </p:tav>
                                        <p:tav tm="100000">
                                          <p:val>
                                            <p:strVal val="#ppt_x"/>
                                          </p:val>
                                        </p:tav>
                                      </p:tavLst>
                                    </p:anim>
                                    <p:anim calcmode="lin" valueType="num">
                                      <p:cBhvr additive="base">
                                        <p:cTn id="20"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8" grpId="0"/>
      <p:bldP spid="9"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Text Box 7"/>
          <p:cNvSpPr txBox="1"/>
          <p:nvPr>
            <p:custDataLst>
              <p:tags r:id="rId1"/>
            </p:custDataLst>
          </p:nvPr>
        </p:nvSpPr>
        <p:spPr>
          <a:xfrm>
            <a:off x="499745" y="901700"/>
            <a:ext cx="11132820" cy="5909310"/>
          </a:xfrm>
          <a:prstGeom prst="rect">
            <a:avLst/>
          </a:prstGeom>
          <a:noFill/>
          <a:ln w="9525" cap="flat" cmpd="sng">
            <a:noFill/>
            <a:prstDash val="solid"/>
            <a:miter/>
            <a:headEnd type="none" w="med" len="med"/>
            <a:tailEnd type="none" w="med" len="med"/>
          </a:ln>
        </p:spPr>
        <p:txBody>
          <a:bodyPr wrap="square">
            <a:spAutoFit/>
          </a:bodyPr>
          <a:lstStyle>
            <a:defPPr>
              <a:defRPr lang="zh-CN"/>
            </a:defPPr>
            <a:lvl1pPr>
              <a:defRPr sz="2800">
                <a:latin typeface="黑体" panose="02010609060101010101" pitchFamily="49" charset="-122"/>
                <a:ea typeface="黑体" panose="02010609060101010101" pitchFamily="49" charset="-122"/>
                <a:cs typeface="新宋体" panose="02010609030101010101" charset="-122"/>
              </a:defRPr>
            </a:lvl1pPr>
          </a:lstStyle>
          <a:p>
            <a:pPr>
              <a:lnSpc>
                <a:spcPct val="150000"/>
              </a:lnSpc>
            </a:pPr>
            <a:r>
              <a:rPr lang="en-US" altLang="zh-CN" dirty="0" smtClean="0"/>
              <a:t>4.</a:t>
            </a:r>
            <a:r>
              <a:rPr lang="zh-CN" altLang="en-US" dirty="0" smtClean="0"/>
              <a:t>在</a:t>
            </a:r>
            <a:r>
              <a:rPr lang="zh-CN" altLang="en-US" dirty="0"/>
              <a:t>明治维新的措施中，最具有前瞻性和战略眼光的举措是（</a:t>
            </a:r>
            <a:r>
              <a:rPr lang="en-US" altLang="zh-CN" dirty="0"/>
              <a:t> </a:t>
            </a:r>
            <a:r>
              <a:rPr lang="en-US" altLang="zh-CN" dirty="0" smtClean="0"/>
              <a:t>  </a:t>
            </a:r>
            <a:r>
              <a:rPr lang="zh-CN" altLang="en-US" dirty="0"/>
              <a:t>）</a:t>
            </a:r>
            <a:endParaRPr lang="zh-CN" altLang="en-US" dirty="0"/>
          </a:p>
          <a:p>
            <a:pPr>
              <a:lnSpc>
                <a:spcPct val="150000"/>
              </a:lnSpc>
            </a:pPr>
            <a:r>
              <a:rPr lang="en-US" altLang="zh-CN" dirty="0"/>
              <a:t>A.</a:t>
            </a:r>
            <a:r>
              <a:rPr lang="zh-CN" altLang="en-US" dirty="0"/>
              <a:t>废藩置县     </a:t>
            </a:r>
            <a:r>
              <a:rPr lang="en-US" altLang="zh-CN" dirty="0"/>
              <a:t>     B.</a:t>
            </a:r>
            <a:r>
              <a:rPr lang="zh-CN" altLang="en-US" dirty="0"/>
              <a:t>允许土地买卖</a:t>
            </a:r>
            <a:endParaRPr lang="zh-CN" altLang="en-US" dirty="0"/>
          </a:p>
          <a:p>
            <a:pPr>
              <a:lnSpc>
                <a:spcPct val="150000"/>
              </a:lnSpc>
            </a:pPr>
            <a:r>
              <a:rPr lang="en-US" altLang="zh-CN" dirty="0"/>
              <a:t>C.</a:t>
            </a:r>
            <a:r>
              <a:rPr lang="zh-CN" altLang="en-US" dirty="0"/>
              <a:t>鼓励发展近代工业  </a:t>
            </a:r>
            <a:r>
              <a:rPr lang="en-US" altLang="zh-CN" dirty="0"/>
              <a:t>D.</a:t>
            </a:r>
            <a:r>
              <a:rPr lang="zh-CN" altLang="en-US" dirty="0"/>
              <a:t>实行义务教育</a:t>
            </a:r>
            <a:endParaRPr lang="zh-CN" altLang="en-US" dirty="0"/>
          </a:p>
          <a:p>
            <a:pPr>
              <a:lnSpc>
                <a:spcPct val="150000"/>
              </a:lnSpc>
            </a:pPr>
            <a:endParaRPr lang="en-US" altLang="zh-CN" dirty="0" smtClean="0">
              <a:sym typeface="+mn-ea"/>
            </a:endParaRPr>
          </a:p>
          <a:p>
            <a:pPr>
              <a:lnSpc>
                <a:spcPct val="150000"/>
              </a:lnSpc>
            </a:pPr>
            <a:r>
              <a:rPr lang="en-US" altLang="zh-CN" dirty="0" smtClean="0">
                <a:sym typeface="+mn-ea"/>
              </a:rPr>
              <a:t>5.</a:t>
            </a:r>
            <a:r>
              <a:rPr lang="zh-CN" altLang="en-US" dirty="0" smtClean="0">
                <a:sym typeface="+mn-ea"/>
              </a:rPr>
              <a:t>《全球通史》</a:t>
            </a:r>
            <a:r>
              <a:rPr lang="zh-CN" altLang="en-US" dirty="0">
                <a:sym typeface="+mn-ea"/>
              </a:rPr>
              <a:t>中写到：“（明治维新的领导者）并不对西方文明本身感兴趣，而仅仅对其中增强了民族力量的那些组成成分感兴趣。”文中“增强了民族力量”的西方文明指 （</a:t>
            </a:r>
            <a:r>
              <a:rPr lang="en-US" altLang="zh-CN" dirty="0">
                <a:sym typeface="+mn-ea"/>
              </a:rPr>
              <a:t> </a:t>
            </a:r>
            <a:r>
              <a:rPr lang="en-US" altLang="zh-CN" dirty="0" smtClean="0">
                <a:sym typeface="+mn-ea"/>
              </a:rPr>
              <a:t>  </a:t>
            </a:r>
            <a:r>
              <a:rPr lang="zh-CN" altLang="en-US" dirty="0">
                <a:sym typeface="+mn-ea"/>
              </a:rPr>
              <a:t>）</a:t>
            </a:r>
            <a:endParaRPr lang="zh-CN" altLang="en-US" dirty="0"/>
          </a:p>
          <a:p>
            <a:pPr>
              <a:lnSpc>
                <a:spcPct val="150000"/>
              </a:lnSpc>
            </a:pPr>
            <a:r>
              <a:rPr lang="zh-CN" altLang="en-US" dirty="0">
                <a:sym typeface="+mn-ea"/>
              </a:rPr>
              <a:t>①废藩置县   </a:t>
            </a:r>
            <a:r>
              <a:rPr lang="zh-CN" altLang="en-US" dirty="0" smtClean="0">
                <a:sym typeface="+mn-ea"/>
              </a:rPr>
              <a:t>②</a:t>
            </a:r>
            <a:r>
              <a:rPr lang="zh-CN" altLang="en-US" dirty="0">
                <a:sym typeface="+mn-ea"/>
              </a:rPr>
              <a:t>西方技术 </a:t>
            </a:r>
            <a:r>
              <a:rPr lang="zh-CN" altLang="en-US" dirty="0" smtClean="0">
                <a:sym typeface="+mn-ea"/>
              </a:rPr>
              <a:t> </a:t>
            </a:r>
            <a:r>
              <a:rPr lang="en-US" altLang="zh-CN" dirty="0" smtClean="0">
                <a:sym typeface="+mn-ea"/>
              </a:rPr>
              <a:t> </a:t>
            </a:r>
            <a:r>
              <a:rPr lang="zh-CN" altLang="en-US" dirty="0">
                <a:sym typeface="+mn-ea"/>
              </a:rPr>
              <a:t>③西方近代教育   ④废除武士特权</a:t>
            </a:r>
            <a:endParaRPr lang="zh-CN" altLang="en-US" dirty="0"/>
          </a:p>
          <a:p>
            <a:pPr>
              <a:lnSpc>
                <a:spcPct val="150000"/>
              </a:lnSpc>
            </a:pPr>
            <a:r>
              <a:rPr lang="zh-CN" altLang="en-US" dirty="0" smtClean="0">
                <a:sym typeface="+mn-ea"/>
              </a:rPr>
              <a:t>A</a:t>
            </a:r>
            <a:r>
              <a:rPr lang="en-US" altLang="zh-CN" dirty="0" smtClean="0">
                <a:sym typeface="+mn-ea"/>
              </a:rPr>
              <a:t>.</a:t>
            </a:r>
            <a:r>
              <a:rPr lang="zh-CN" altLang="en-US" dirty="0" smtClean="0">
                <a:sym typeface="+mn-ea"/>
              </a:rPr>
              <a:t>①</a:t>
            </a:r>
            <a:r>
              <a:rPr lang="zh-CN" altLang="en-US" dirty="0">
                <a:sym typeface="+mn-ea"/>
              </a:rPr>
              <a:t>② </a:t>
            </a:r>
            <a:r>
              <a:rPr lang="en-US" altLang="zh-CN" dirty="0">
                <a:sym typeface="+mn-ea"/>
              </a:rPr>
              <a:t> </a:t>
            </a:r>
            <a:r>
              <a:rPr lang="en-US" altLang="zh-CN" dirty="0" smtClean="0">
                <a:sym typeface="+mn-ea"/>
              </a:rPr>
              <a:t>   </a:t>
            </a:r>
            <a:r>
              <a:rPr lang="zh-CN" altLang="en-US" dirty="0" smtClean="0">
                <a:sym typeface="+mn-ea"/>
              </a:rPr>
              <a:t>B</a:t>
            </a:r>
            <a:r>
              <a:rPr lang="en-US" altLang="zh-CN" dirty="0" smtClean="0">
                <a:sym typeface="+mn-ea"/>
              </a:rPr>
              <a:t>.</a:t>
            </a:r>
            <a:r>
              <a:rPr lang="zh-CN" altLang="en-US" dirty="0" smtClean="0">
                <a:sym typeface="+mn-ea"/>
              </a:rPr>
              <a:t>②</a:t>
            </a:r>
            <a:r>
              <a:rPr lang="zh-CN" altLang="en-US" dirty="0">
                <a:sym typeface="+mn-ea"/>
              </a:rPr>
              <a:t>③</a:t>
            </a:r>
            <a:r>
              <a:rPr lang="en-US" altLang="zh-CN" dirty="0">
                <a:sym typeface="+mn-ea"/>
              </a:rPr>
              <a:t>   </a:t>
            </a:r>
            <a:r>
              <a:rPr lang="en-US" altLang="zh-CN" dirty="0" smtClean="0">
                <a:sym typeface="+mn-ea"/>
              </a:rPr>
              <a:t>  </a:t>
            </a:r>
            <a:r>
              <a:rPr lang="zh-CN" altLang="en-US" dirty="0" smtClean="0">
                <a:sym typeface="+mn-ea"/>
              </a:rPr>
              <a:t>C</a:t>
            </a:r>
            <a:r>
              <a:rPr lang="en-US" altLang="zh-CN" dirty="0" smtClean="0">
                <a:sym typeface="+mn-ea"/>
              </a:rPr>
              <a:t>.</a:t>
            </a:r>
            <a:r>
              <a:rPr lang="zh-CN" altLang="en-US" dirty="0" smtClean="0">
                <a:sym typeface="+mn-ea"/>
              </a:rPr>
              <a:t>③</a:t>
            </a:r>
            <a:r>
              <a:rPr lang="zh-CN" altLang="en-US" dirty="0">
                <a:sym typeface="+mn-ea"/>
              </a:rPr>
              <a:t>④ </a:t>
            </a:r>
            <a:r>
              <a:rPr lang="en-US" altLang="zh-CN" dirty="0">
                <a:sym typeface="+mn-ea"/>
              </a:rPr>
              <a:t>  </a:t>
            </a:r>
            <a:r>
              <a:rPr lang="en-US" altLang="zh-CN" dirty="0" smtClean="0">
                <a:sym typeface="+mn-ea"/>
              </a:rPr>
              <a:t>  </a:t>
            </a:r>
            <a:r>
              <a:rPr lang="zh-CN" altLang="en-US" dirty="0" smtClean="0">
                <a:sym typeface="+mn-ea"/>
              </a:rPr>
              <a:t>D</a:t>
            </a:r>
            <a:r>
              <a:rPr lang="en-US" altLang="zh-CN" dirty="0" smtClean="0">
                <a:sym typeface="+mn-ea"/>
              </a:rPr>
              <a:t>.</a:t>
            </a:r>
            <a:r>
              <a:rPr lang="zh-CN" altLang="en-US" dirty="0" smtClean="0">
                <a:sym typeface="+mn-ea"/>
              </a:rPr>
              <a:t>②④</a:t>
            </a:r>
            <a:endParaRPr lang="zh-CN" altLang="en-US" dirty="0"/>
          </a:p>
        </p:txBody>
      </p:sp>
      <p:sp>
        <p:nvSpPr>
          <p:cNvPr id="58370" name="文本占位符 58369"/>
          <p:cNvSpPr>
            <a:spLocks noGrp="1"/>
          </p:cNvSpPr>
          <p:nvPr>
            <p:custDataLst>
              <p:tags r:id="rId2"/>
            </p:custDataLst>
          </p:nvPr>
        </p:nvSpPr>
        <p:spPr>
          <a:xfrm>
            <a:off x="407670" y="2348865"/>
            <a:ext cx="11514455" cy="6764655"/>
          </a:xfrm>
          <a:prstGeom prst="rect">
            <a:avLst/>
          </a:prstGeom>
          <a:noFill/>
          <a:ln w="9525">
            <a:noFill/>
            <a:miter/>
          </a:ln>
        </p:spPr>
        <p:txBody>
          <a:bodyPr/>
          <a:lstStyle>
            <a:lvl1pPr marL="228600" indent="-228600" algn="l" rtl="0" eaLnBrk="0" fontAlgn="base" hangingPunct="0">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80000"/>
              </a:lnSpc>
              <a:buNone/>
            </a:pPr>
            <a:endParaRPr lang="zh-CN" altLang="en-US" b="1" dirty="0">
              <a:solidFill>
                <a:srgbClr val="0000FF"/>
              </a:solidFill>
              <a:effectLst>
                <a:outerShdw blurRad="38100" dist="38100" dir="2700000">
                  <a:srgbClr val="C0C0C0"/>
                </a:outerShdw>
              </a:effectLst>
              <a:latin typeface="黑体" panose="02010609060101010101" pitchFamily="49" charset="-122"/>
              <a:ea typeface="黑体" panose="02010609060101010101" pitchFamily="49" charset="-122"/>
              <a:cs typeface="新宋体" panose="02010609030101010101" charset="-122"/>
            </a:endParaRPr>
          </a:p>
        </p:txBody>
      </p:sp>
      <p:sp>
        <p:nvSpPr>
          <p:cNvPr id="57349" name="矩形 57348"/>
          <p:cNvSpPr/>
          <p:nvPr>
            <p:custDataLst>
              <p:tags r:id="rId3"/>
            </p:custDataLst>
          </p:nvPr>
        </p:nvSpPr>
        <p:spPr>
          <a:xfrm>
            <a:off x="10272552" y="901700"/>
            <a:ext cx="792000" cy="648000"/>
          </a:xfrm>
          <a:prstGeom prst="rect">
            <a:avLst/>
          </a:prstGeom>
          <a:noFill/>
        </p:spPr>
        <p:txBody>
          <a:bodyPr wrap="square" rtlCol="0">
            <a:spAutoFit/>
          </a:bodyPr>
          <a:lstStyle/>
          <a:p>
            <a:r>
              <a:rPr lang="zh-CN" altLang="en-US" sz="3600" dirty="0">
                <a:solidFill>
                  <a:srgbClr val="FF0000"/>
                </a:solidFill>
                <a:latin typeface="黑体" panose="02010609060101010101" pitchFamily="49" charset="-122"/>
                <a:ea typeface="黑体" panose="02010609060101010101" pitchFamily="49" charset="-122"/>
              </a:rPr>
              <a:t>D</a:t>
            </a:r>
            <a:endParaRPr lang="zh-CN" altLang="en-US" sz="3600" dirty="0">
              <a:solidFill>
                <a:srgbClr val="FF0000"/>
              </a:solidFill>
              <a:latin typeface="黑体" panose="02010609060101010101" pitchFamily="49" charset="-122"/>
              <a:ea typeface="黑体" panose="02010609060101010101" pitchFamily="49" charset="-122"/>
            </a:endParaRPr>
          </a:p>
        </p:txBody>
      </p:sp>
      <p:sp>
        <p:nvSpPr>
          <p:cNvPr id="58372" name="矩形 58371"/>
          <p:cNvSpPr/>
          <p:nvPr>
            <p:custDataLst>
              <p:tags r:id="rId4"/>
            </p:custDataLst>
          </p:nvPr>
        </p:nvSpPr>
        <p:spPr>
          <a:xfrm>
            <a:off x="7248128" y="4770848"/>
            <a:ext cx="792000" cy="648000"/>
          </a:xfrm>
          <a:prstGeom prst="rect">
            <a:avLst/>
          </a:prstGeom>
          <a:noFill/>
        </p:spPr>
        <p:txBody>
          <a:bodyPr wrap="square" rtlCol="0">
            <a:spAutoFit/>
          </a:bodyPr>
          <a:lstStyle/>
          <a:p>
            <a:r>
              <a:rPr lang="zh-CN" altLang="en-US" sz="3600" dirty="0">
                <a:solidFill>
                  <a:srgbClr val="FF0000"/>
                </a:solidFill>
                <a:latin typeface="黑体" panose="02010609060101010101" pitchFamily="49" charset="-122"/>
                <a:ea typeface="黑体" panose="02010609060101010101" pitchFamily="49" charset="-122"/>
              </a:rPr>
              <a:t>B</a:t>
            </a:r>
            <a:endParaRPr lang="zh-CN" altLang="en-US" sz="3600"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7349"/>
                                        </p:tgtEl>
                                        <p:attrNameLst>
                                          <p:attrName>style.visibility</p:attrName>
                                        </p:attrNameLst>
                                      </p:cBhvr>
                                      <p:to>
                                        <p:strVal val="visible"/>
                                      </p:to>
                                    </p:set>
                                    <p:anim calcmode="lin" valueType="num">
                                      <p:cBhvr additive="base">
                                        <p:cTn id="7" dur="500" fill="hold"/>
                                        <p:tgtEl>
                                          <p:spTgt spid="57349"/>
                                        </p:tgtEl>
                                        <p:attrNameLst>
                                          <p:attrName>ppt_x</p:attrName>
                                        </p:attrNameLst>
                                      </p:cBhvr>
                                      <p:tavLst>
                                        <p:tav tm="0">
                                          <p:val>
                                            <p:strVal val="#ppt_x"/>
                                          </p:val>
                                        </p:tav>
                                        <p:tav tm="100000">
                                          <p:val>
                                            <p:strVal val="#ppt_x"/>
                                          </p:val>
                                        </p:tav>
                                      </p:tavLst>
                                    </p:anim>
                                    <p:anim calcmode="lin" valueType="num">
                                      <p:cBhvr additive="base">
                                        <p:cTn id="8" dur="500" fill="hold"/>
                                        <p:tgtEl>
                                          <p:spTgt spid="57349"/>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8372"/>
                                        </p:tgtEl>
                                        <p:attrNameLst>
                                          <p:attrName>style.visibility</p:attrName>
                                        </p:attrNameLst>
                                      </p:cBhvr>
                                      <p:to>
                                        <p:strVal val="visible"/>
                                      </p:to>
                                    </p:set>
                                    <p:anim calcmode="lin" valueType="num">
                                      <p:cBhvr additive="base">
                                        <p:cTn id="13" dur="500" fill="hold"/>
                                        <p:tgtEl>
                                          <p:spTgt spid="58372"/>
                                        </p:tgtEl>
                                        <p:attrNameLst>
                                          <p:attrName>ppt_x</p:attrName>
                                        </p:attrNameLst>
                                      </p:cBhvr>
                                      <p:tavLst>
                                        <p:tav tm="0">
                                          <p:val>
                                            <p:strVal val="#ppt_x"/>
                                          </p:val>
                                        </p:tav>
                                        <p:tav tm="100000">
                                          <p:val>
                                            <p:strVal val="#ppt_x"/>
                                          </p:val>
                                        </p:tav>
                                      </p:tavLst>
                                    </p:anim>
                                    <p:anim calcmode="lin" valueType="num">
                                      <p:cBhvr additive="base">
                                        <p:cTn id="14" dur="500" fill="hold"/>
                                        <p:tgtEl>
                                          <p:spTgt spid="5837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349" grpId="0"/>
      <p:bldP spid="5837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23956" y="3189068"/>
            <a:ext cx="5901691" cy="643890"/>
          </a:xfrm>
          <a:prstGeom prst="rect">
            <a:avLst/>
          </a:prstGeom>
          <a:noFill/>
        </p:spPr>
        <p:txBody>
          <a:bodyPr wrap="square" lIns="91438" tIns="45719" rIns="91438" bIns="45719" rtlCol="0">
            <a:spAutoFit/>
          </a:bodyPr>
          <a:lstStyle/>
          <a:p>
            <a:pPr algn="ctr"/>
            <a:r>
              <a:rPr lang="zh-CN" altLang="en-US" sz="3600" dirty="0">
                <a:solidFill>
                  <a:schemeClr val="bg1"/>
                </a:solidFill>
                <a:latin typeface="黑体" panose="02010609060101010101" pitchFamily="49" charset="-122"/>
                <a:ea typeface="黑体" panose="02010609060101010101" pitchFamily="49" charset="-122"/>
              </a:rPr>
              <a:t>完成本课课后练习</a:t>
            </a:r>
            <a:endParaRPr lang="zh-CN" altLang="en-US" sz="3600" dirty="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p:cNvSpPr>
          <p:nvPr>
            <p:custDataLst>
              <p:tags r:id="rId1"/>
            </p:custDataLst>
          </p:nvPr>
        </p:nvSpPr>
        <p:spPr>
          <a:xfrm>
            <a:off x="2703513" y="2082815"/>
            <a:ext cx="2087562" cy="646113"/>
          </a:xfrm>
          <a:prstGeom prst="rect">
            <a:avLst/>
          </a:prstGeom>
          <a:noFill/>
          <a:ln w="12700">
            <a:noFill/>
            <a:miter lim="400000"/>
          </a:ln>
        </p:spPr>
        <p:txBody>
          <a:bodyPr vert="horz" wrap="square" lIns="45719" tIns="45720" rIns="45719" bIns="45720" numCol="1" anchor="t" anchorCtr="0" compatLnSpc="1"/>
          <a:lstStyle>
            <a:lvl1pPr algn="ctr" rtl="0" eaLnBrk="0" fontAlgn="base" hangingPunct="0">
              <a:spcBef>
                <a:spcPct val="0"/>
              </a:spcBef>
              <a:spcAft>
                <a:spcPct val="0"/>
              </a:spcAft>
              <a:defRPr sz="4400">
                <a:solidFill>
                  <a:schemeClr val="tx2"/>
                </a:solidFill>
                <a:latin typeface="Arial" panose="020B0604020202020204"/>
                <a:ea typeface="Arial" panose="020B0604020202020204"/>
                <a:cs typeface="Arial" panose="020B0604020202020204"/>
                <a:sym typeface="Arial" panose="020B0604020202020204" pitchFamily="34" charset="0"/>
              </a:defRPr>
            </a:lvl1pPr>
            <a:lvl2pPr algn="ctr" rtl="0" eaLnBrk="0" fontAlgn="base" hangingPunct="0">
              <a:spcBef>
                <a:spcPct val="0"/>
              </a:spcBef>
              <a:spcAft>
                <a:spcPct val="0"/>
              </a:spcAft>
              <a:defRPr sz="4400">
                <a:solidFill>
                  <a:schemeClr val="tx2"/>
                </a:solidFill>
                <a:latin typeface="Arial" panose="020B0604020202020204"/>
                <a:ea typeface="Arial" panose="020B0604020202020204"/>
                <a:cs typeface="Arial" panose="020B0604020202020204"/>
                <a:sym typeface="Arial" panose="020B0604020202020204" pitchFamily="34" charset="0"/>
              </a:defRPr>
            </a:lvl2pPr>
            <a:lvl3pPr algn="ctr" rtl="0" eaLnBrk="0" fontAlgn="base" hangingPunct="0">
              <a:spcBef>
                <a:spcPct val="0"/>
              </a:spcBef>
              <a:spcAft>
                <a:spcPct val="0"/>
              </a:spcAft>
              <a:defRPr sz="4400">
                <a:solidFill>
                  <a:schemeClr val="tx2"/>
                </a:solidFill>
                <a:latin typeface="Arial" panose="020B0604020202020204"/>
                <a:ea typeface="Arial" panose="020B0604020202020204"/>
                <a:cs typeface="Arial" panose="020B0604020202020204"/>
                <a:sym typeface="Arial" panose="020B0604020202020204" pitchFamily="34" charset="0"/>
              </a:defRPr>
            </a:lvl3pPr>
            <a:lvl4pPr algn="ctr" rtl="0" eaLnBrk="0" fontAlgn="base" hangingPunct="0">
              <a:spcBef>
                <a:spcPct val="0"/>
              </a:spcBef>
              <a:spcAft>
                <a:spcPct val="0"/>
              </a:spcAft>
              <a:defRPr sz="4400">
                <a:solidFill>
                  <a:schemeClr val="tx2"/>
                </a:solidFill>
                <a:latin typeface="Arial" panose="020B0604020202020204"/>
                <a:ea typeface="Arial" panose="020B0604020202020204"/>
                <a:cs typeface="Arial" panose="020B0604020202020204"/>
                <a:sym typeface="Arial" panose="020B0604020202020204" pitchFamily="34" charset="0"/>
              </a:defRPr>
            </a:lvl4pPr>
            <a:lvl5pPr algn="ctr" rtl="0" eaLnBrk="0" fontAlgn="base" hangingPunct="0">
              <a:spcBef>
                <a:spcPct val="0"/>
              </a:spcBef>
              <a:spcAft>
                <a:spcPct val="0"/>
              </a:spcAft>
              <a:defRPr sz="4400">
                <a:solidFill>
                  <a:schemeClr val="tx2"/>
                </a:solidFill>
                <a:latin typeface="Arial" panose="020B0604020202020204"/>
                <a:ea typeface="Arial" panose="020B0604020202020204"/>
                <a:cs typeface="Arial" panose="020B0604020202020204"/>
                <a:sym typeface="Arial" panose="020B0604020202020204" pitchFamily="34" charset="0"/>
              </a:defRPr>
            </a:lvl5pPr>
            <a:lvl6pPr indent="457200" algn="ctr">
              <a:defRPr sz="4400">
                <a:latin typeface="Arial" panose="020B0604020202020204"/>
                <a:ea typeface="Arial" panose="020B0604020202020204"/>
                <a:cs typeface="Arial" panose="020B0604020202020204"/>
                <a:sym typeface="Arial" panose="020B0604020202020204"/>
              </a:defRPr>
            </a:lvl6pPr>
            <a:lvl7pPr indent="914400" algn="ctr">
              <a:defRPr sz="4400">
                <a:latin typeface="Arial" panose="020B0604020202020204"/>
                <a:ea typeface="Arial" panose="020B0604020202020204"/>
                <a:cs typeface="Arial" panose="020B0604020202020204"/>
                <a:sym typeface="Arial" panose="020B0604020202020204"/>
              </a:defRPr>
            </a:lvl7pPr>
            <a:lvl8pPr indent="1371600" algn="ctr">
              <a:defRPr sz="4400">
                <a:latin typeface="Arial" panose="020B0604020202020204"/>
                <a:ea typeface="Arial" panose="020B0604020202020204"/>
                <a:cs typeface="Arial" panose="020B0604020202020204"/>
                <a:sym typeface="Arial" panose="020B0604020202020204"/>
              </a:defRPr>
            </a:lvl8pPr>
            <a:lvl9pPr indent="1828800" algn="ctr">
              <a:defRPr sz="4400">
                <a:latin typeface="Arial" panose="020B0604020202020204"/>
                <a:ea typeface="Arial" panose="020B0604020202020204"/>
                <a:cs typeface="Arial" panose="020B0604020202020204"/>
                <a:sym typeface="Arial" panose="020B0604020202020204"/>
              </a:defRPr>
            </a:lvl9pPr>
          </a:lstStyle>
          <a:p>
            <a:r>
              <a:rPr lang="zh-CN" altLang="en-US" sz="3600" b="1" u="sng" dirty="0">
                <a:solidFill>
                  <a:schemeClr val="tx1"/>
                </a:solidFill>
                <a:latin typeface="黑体" panose="02010609060101010101" pitchFamily="49" charset="-122"/>
                <a:ea typeface="黑体" panose="02010609060101010101" pitchFamily="49" charset="-122"/>
                <a:cs typeface="新宋体" panose="02010609030101010101" charset="-122"/>
              </a:rPr>
              <a:t>明  治</a:t>
            </a:r>
            <a:endParaRPr lang="zh-CN" altLang="en-US" sz="3600" b="1" u="sng"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65539" name="Text Box 3"/>
          <p:cNvSpPr txBox="1">
            <a:spLocks noChangeArrowheads="1"/>
          </p:cNvSpPr>
          <p:nvPr>
            <p:custDataLst>
              <p:tags r:id="rId2"/>
            </p:custDataLst>
          </p:nvPr>
        </p:nvSpPr>
        <p:spPr bwMode="auto">
          <a:xfrm>
            <a:off x="1670834" y="3587673"/>
            <a:ext cx="4212716" cy="1200329"/>
          </a:xfrm>
          <a:prstGeom prst="rect">
            <a:avLst/>
          </a:prstGeom>
          <a:noFill/>
          <a:ln w="9525">
            <a:noFill/>
            <a:miter lim="800000"/>
          </a:ln>
        </p:spPr>
        <p:txBody>
          <a:bodyPr wrap="square">
            <a:spAutoFit/>
          </a:bodyPr>
          <a:lstStyle/>
          <a:p>
            <a:r>
              <a:rPr lang="zh-CN" altLang="en-US" sz="2400" b="1" dirty="0">
                <a:latin typeface="黑体" panose="02010609060101010101" pitchFamily="49" charset="-122"/>
                <a:ea typeface="黑体" panose="02010609060101010101" pitchFamily="49" charset="-122"/>
              </a:rPr>
              <a:t>日本天皇睦仁的年号（日本明治天皇为首的地主阶级和资产阶级联合专政的新政府）</a:t>
            </a:r>
            <a:endParaRPr lang="zh-CN" altLang="en-US" sz="2400" b="1" dirty="0">
              <a:latin typeface="黑体" panose="02010609060101010101" pitchFamily="49" charset="-122"/>
              <a:ea typeface="黑体" panose="02010609060101010101" pitchFamily="49" charset="-122"/>
            </a:endParaRPr>
          </a:p>
        </p:txBody>
      </p:sp>
      <p:sp>
        <p:nvSpPr>
          <p:cNvPr id="65540" name="AutoShape 4"/>
          <p:cNvSpPr>
            <a:spLocks noChangeArrowheads="1"/>
          </p:cNvSpPr>
          <p:nvPr>
            <p:custDataLst>
              <p:tags r:id="rId3"/>
            </p:custDataLst>
          </p:nvPr>
        </p:nvSpPr>
        <p:spPr bwMode="auto">
          <a:xfrm>
            <a:off x="3525838" y="2774965"/>
            <a:ext cx="431800" cy="730250"/>
          </a:xfrm>
          <a:prstGeom prst="downArrow">
            <a:avLst>
              <a:gd name="adj1" fmla="val 50000"/>
              <a:gd name="adj2" fmla="val 42279"/>
            </a:avLst>
          </a:prstGeom>
          <a:solidFill>
            <a:srgbClr val="FF0000"/>
          </a:solidFill>
          <a:ln w="9525">
            <a:solidFill>
              <a:schemeClr val="tx1"/>
            </a:solidFill>
            <a:miter lim="800000"/>
          </a:ln>
        </p:spPr>
        <p:txBody>
          <a:bodyPr vert="eaVert" wrap="none" anchor="ctr"/>
          <a:lstStyle/>
          <a:p>
            <a:endParaRPr lang="zh-CN" altLang="en-US" dirty="0">
              <a:ea typeface="黑体" panose="02010609060101010101" pitchFamily="49" charset="-122"/>
            </a:endParaRPr>
          </a:p>
        </p:txBody>
      </p:sp>
      <p:sp>
        <p:nvSpPr>
          <p:cNvPr id="65541" name="AutoShape 5"/>
          <p:cNvSpPr>
            <a:spLocks noChangeArrowheads="1"/>
          </p:cNvSpPr>
          <p:nvPr>
            <p:custDataLst>
              <p:tags r:id="rId4"/>
            </p:custDataLst>
          </p:nvPr>
        </p:nvSpPr>
        <p:spPr bwMode="auto">
          <a:xfrm>
            <a:off x="6546850" y="2768615"/>
            <a:ext cx="485775" cy="1346200"/>
          </a:xfrm>
          <a:prstGeom prst="downArrow">
            <a:avLst>
              <a:gd name="adj1" fmla="val 50000"/>
              <a:gd name="adj2" fmla="val 69281"/>
            </a:avLst>
          </a:prstGeom>
          <a:solidFill>
            <a:srgbClr val="FF0000"/>
          </a:solidFill>
          <a:ln w="9525">
            <a:solidFill>
              <a:schemeClr val="tx1"/>
            </a:solidFill>
            <a:miter lim="800000"/>
          </a:ln>
        </p:spPr>
        <p:txBody>
          <a:bodyPr vert="eaVert" wrap="none" anchor="ctr"/>
          <a:lstStyle/>
          <a:p>
            <a:endParaRPr lang="zh-CN" altLang="en-US" dirty="0">
              <a:ea typeface="黑体" panose="02010609060101010101" pitchFamily="49" charset="-122"/>
            </a:endParaRPr>
          </a:p>
        </p:txBody>
      </p:sp>
      <p:sp>
        <p:nvSpPr>
          <p:cNvPr id="65542" name="Text Box 6"/>
          <p:cNvSpPr txBox="1">
            <a:spLocks noChangeArrowheads="1"/>
          </p:cNvSpPr>
          <p:nvPr>
            <p:custDataLst>
              <p:tags r:id="rId5"/>
            </p:custDataLst>
          </p:nvPr>
        </p:nvSpPr>
        <p:spPr bwMode="auto">
          <a:xfrm>
            <a:off x="6030667" y="4187837"/>
            <a:ext cx="1511300" cy="460375"/>
          </a:xfrm>
          <a:prstGeom prst="rect">
            <a:avLst/>
          </a:prstGeom>
          <a:noFill/>
          <a:ln w="9525">
            <a:noFill/>
            <a:miter lim="800000"/>
          </a:ln>
        </p:spPr>
        <p:txBody>
          <a:bodyPr>
            <a:spAutoFit/>
          </a:bodyPr>
          <a:lstStyle/>
          <a:p>
            <a:pPr algn="ctr"/>
            <a:r>
              <a:rPr lang="zh-CN" altLang="en-US" sz="2400" b="1" dirty="0">
                <a:latin typeface="黑体" panose="02010609060101010101" pitchFamily="49" charset="-122"/>
                <a:ea typeface="黑体" panose="02010609060101010101" pitchFamily="49" charset="-122"/>
                <a:cs typeface="新宋体" panose="02010609030101010101" charset="-122"/>
              </a:rPr>
              <a:t>改  革</a:t>
            </a:r>
            <a:endParaRPr lang="zh-CN" altLang="en-US" sz="2400" b="1" dirty="0">
              <a:latin typeface="黑体" panose="02010609060101010101" pitchFamily="49" charset="-122"/>
              <a:ea typeface="黑体" panose="02010609060101010101" pitchFamily="49" charset="-122"/>
              <a:cs typeface="新宋体" panose="02010609030101010101" charset="-122"/>
            </a:endParaRPr>
          </a:p>
        </p:txBody>
      </p:sp>
      <p:sp>
        <p:nvSpPr>
          <p:cNvPr id="65543" name="Text Box 7"/>
          <p:cNvSpPr txBox="1">
            <a:spLocks noChangeArrowheads="1"/>
          </p:cNvSpPr>
          <p:nvPr>
            <p:custDataLst>
              <p:tags r:id="rId6"/>
            </p:custDataLst>
          </p:nvPr>
        </p:nvSpPr>
        <p:spPr bwMode="auto">
          <a:xfrm>
            <a:off x="1708680" y="4941168"/>
            <a:ext cx="8665131" cy="1372683"/>
          </a:xfrm>
          <a:prstGeom prst="rect">
            <a:avLst/>
          </a:prstGeom>
          <a:noFill/>
          <a:ln w="9525">
            <a:noFill/>
            <a:miter lim="800000"/>
          </a:ln>
        </p:spPr>
        <p:txBody>
          <a:bodyPr wrap="square">
            <a:spAutoFit/>
          </a:bodyPr>
          <a:lstStyle/>
          <a:p>
            <a:pPr algn="just">
              <a:lnSpc>
                <a:spcPct val="130000"/>
              </a:lnSpc>
            </a:pPr>
            <a:r>
              <a:rPr lang="zh-CN" altLang="en-US" sz="3200" b="1" dirty="0">
                <a:solidFill>
                  <a:srgbClr val="0000FF"/>
                </a:solidFill>
                <a:latin typeface="黑体" panose="02010609060101010101" pitchFamily="49" charset="-122"/>
                <a:ea typeface="黑体" panose="02010609060101010101" pitchFamily="49" charset="-122"/>
              </a:rPr>
              <a:t>明治维新：指日本明治政府向</a:t>
            </a:r>
            <a:r>
              <a:rPr lang="zh-CN" altLang="en-US" sz="3200" b="1" dirty="0">
                <a:solidFill>
                  <a:srgbClr val="FF0000"/>
                </a:solidFill>
                <a:latin typeface="黑体" panose="02010609060101010101" pitchFamily="49" charset="-122"/>
                <a:ea typeface="黑体" panose="02010609060101010101" pitchFamily="49" charset="-122"/>
              </a:rPr>
              <a:t>西方</a:t>
            </a:r>
            <a:r>
              <a:rPr lang="zh-CN" altLang="en-US" sz="3200" b="1" dirty="0">
                <a:solidFill>
                  <a:srgbClr val="0000FF"/>
                </a:solidFill>
                <a:latin typeface="黑体" panose="02010609060101010101" pitchFamily="49" charset="-122"/>
                <a:ea typeface="黑体" panose="02010609060101010101" pitchFamily="49" charset="-122"/>
              </a:rPr>
              <a:t>学习，使日本走上</a:t>
            </a:r>
            <a:r>
              <a:rPr lang="zh-CN" altLang="en-US" sz="3200" b="1" dirty="0">
                <a:solidFill>
                  <a:srgbClr val="FF0000"/>
                </a:solidFill>
                <a:latin typeface="黑体" panose="02010609060101010101" pitchFamily="49" charset="-122"/>
                <a:ea typeface="黑体" panose="02010609060101010101" pitchFamily="49" charset="-122"/>
              </a:rPr>
              <a:t>资本主义</a:t>
            </a:r>
            <a:r>
              <a:rPr lang="zh-CN" altLang="en-US" sz="3200" b="1" dirty="0">
                <a:solidFill>
                  <a:srgbClr val="0000FF"/>
                </a:solidFill>
                <a:latin typeface="黑体" panose="02010609060101010101" pitchFamily="49" charset="-122"/>
                <a:ea typeface="黑体" panose="02010609060101010101" pitchFamily="49" charset="-122"/>
              </a:rPr>
              <a:t>道路的资产阶级性质的改革</a:t>
            </a:r>
            <a:endParaRPr lang="zh-CN" altLang="en-US" sz="3200" b="1" dirty="0">
              <a:solidFill>
                <a:srgbClr val="0000FF"/>
              </a:solidFill>
              <a:latin typeface="黑体" panose="02010609060101010101" pitchFamily="49" charset="-122"/>
              <a:ea typeface="黑体" panose="02010609060101010101" pitchFamily="49" charset="-122"/>
            </a:endParaRPr>
          </a:p>
        </p:txBody>
      </p:sp>
      <p:sp>
        <p:nvSpPr>
          <p:cNvPr id="65544" name="Rectangle 8"/>
          <p:cNvSpPr>
            <a:spLocks noChangeArrowheads="1"/>
          </p:cNvSpPr>
          <p:nvPr>
            <p:custDataLst>
              <p:tags r:id="rId7"/>
            </p:custDataLst>
          </p:nvPr>
        </p:nvSpPr>
        <p:spPr bwMode="auto">
          <a:xfrm>
            <a:off x="5880100" y="2033603"/>
            <a:ext cx="1871663" cy="645160"/>
          </a:xfrm>
          <a:prstGeom prst="rect">
            <a:avLst/>
          </a:prstGeom>
          <a:noFill/>
          <a:ln w="9525">
            <a:noFill/>
            <a:miter lim="800000"/>
          </a:ln>
        </p:spPr>
        <p:txBody>
          <a:bodyPr>
            <a:spAutoFit/>
          </a:bodyPr>
          <a:lstStyle/>
          <a:p>
            <a:r>
              <a:rPr lang="zh-CN" altLang="en-US" sz="3600" b="1" u="sng" dirty="0">
                <a:latin typeface="黑体" panose="02010609060101010101" pitchFamily="49" charset="-122"/>
                <a:ea typeface="黑体" panose="02010609060101010101" pitchFamily="49" charset="-122"/>
                <a:cs typeface="新宋体" panose="02010609030101010101" charset="-122"/>
              </a:rPr>
              <a:t>维  新</a:t>
            </a:r>
            <a:endParaRPr lang="zh-CN" altLang="en-US" sz="3600" b="1" u="sng" dirty="0">
              <a:latin typeface="黑体" panose="02010609060101010101" pitchFamily="49" charset="-122"/>
              <a:ea typeface="黑体" panose="02010609060101010101" pitchFamily="49" charset="-122"/>
              <a:cs typeface="新宋体" panose="02010609030101010101" charset="-122"/>
            </a:endParaRPr>
          </a:p>
        </p:txBody>
      </p:sp>
      <p:sp>
        <p:nvSpPr>
          <p:cNvPr id="20488" name="Text Box 9"/>
          <p:cNvSpPr txBox="1">
            <a:spLocks noChangeArrowheads="1"/>
          </p:cNvSpPr>
          <p:nvPr>
            <p:custDataLst>
              <p:tags r:id="rId8"/>
            </p:custDataLst>
          </p:nvPr>
        </p:nvSpPr>
        <p:spPr bwMode="auto">
          <a:xfrm>
            <a:off x="1426210" y="1110630"/>
            <a:ext cx="7848600" cy="645160"/>
          </a:xfrm>
          <a:prstGeom prst="rect">
            <a:avLst/>
          </a:prstGeom>
          <a:noFill/>
          <a:ln w="9525">
            <a:noFill/>
            <a:miter lim="800000"/>
          </a:ln>
        </p:spPr>
        <p:txBody>
          <a:bodyPr>
            <a:spAutoFit/>
          </a:bodyPr>
          <a:lstStyle/>
          <a:p>
            <a:r>
              <a:rPr lang="zh-CN" altLang="en-US" sz="3600" b="1" dirty="0">
                <a:latin typeface="黑体" panose="02010609060101010101" pitchFamily="49" charset="-122"/>
                <a:ea typeface="黑体" panose="02010609060101010101" pitchFamily="49" charset="-122"/>
                <a:cs typeface="新宋体" panose="02010609030101010101" charset="-122"/>
              </a:rPr>
              <a:t>           </a:t>
            </a:r>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什么是明治维新？</a:t>
            </a:r>
            <a:endPar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endParaRPr>
          </a:p>
        </p:txBody>
      </p:sp>
      <p:grpSp>
        <p:nvGrpSpPr>
          <p:cNvPr id="20489" name="Group 12"/>
          <p:cNvGrpSpPr/>
          <p:nvPr/>
        </p:nvGrpSpPr>
        <p:grpSpPr bwMode="auto">
          <a:xfrm>
            <a:off x="7566231" y="2082815"/>
            <a:ext cx="2941320" cy="2505710"/>
            <a:chOff x="192" y="280"/>
            <a:chExt cx="3576" cy="3624"/>
          </a:xfrm>
        </p:grpSpPr>
        <p:pic>
          <p:nvPicPr>
            <p:cNvPr id="20490" name="Picture 6" descr="17"/>
            <p:cNvPicPr>
              <a:picLocks noChangeAspect="1" noChangeArrowheads="1"/>
            </p:cNvPicPr>
            <p:nvPr>
              <p:custDataLst>
                <p:tags r:id="rId9"/>
              </p:custDataLst>
            </p:nvPr>
          </p:nvPicPr>
          <p:blipFill>
            <a:blip r:embed="rId10"/>
            <a:srcRect r="-142" b="-166"/>
            <a:stretch>
              <a:fillRect/>
            </a:stretch>
          </p:blipFill>
          <p:spPr bwMode="auto">
            <a:xfrm>
              <a:off x="608" y="576"/>
              <a:ext cx="2803" cy="3024"/>
            </a:xfrm>
            <a:prstGeom prst="rect">
              <a:avLst/>
            </a:prstGeom>
            <a:noFill/>
            <a:ln w="76200" cmpd="tri">
              <a:noFill/>
              <a:miter lim="800000"/>
              <a:headEnd/>
              <a:tailEnd/>
            </a:ln>
          </p:spPr>
        </p:pic>
        <p:pic>
          <p:nvPicPr>
            <p:cNvPr id="20491" name="Picture 11" descr="画框06"/>
            <p:cNvPicPr>
              <a:picLocks noChangeAspect="1" noChangeArrowheads="1"/>
            </p:cNvPicPr>
            <p:nvPr>
              <p:custDataLst>
                <p:tags r:id="rId11"/>
              </p:custDataLst>
            </p:nvPr>
          </p:nvPicPr>
          <p:blipFill>
            <a:blip r:embed="rId12"/>
            <a:srcRect/>
            <a:stretch>
              <a:fillRect/>
            </a:stretch>
          </p:blipFill>
          <p:spPr bwMode="auto">
            <a:xfrm>
              <a:off x="192" y="280"/>
              <a:ext cx="3576" cy="3624"/>
            </a:xfrm>
            <a:prstGeom prst="rect">
              <a:avLst/>
            </a:prstGeom>
            <a:noFill/>
            <a:ln w="9525">
              <a:noFill/>
              <a:miter lim="800000"/>
              <a:headEnd/>
              <a:tailEnd/>
            </a:ln>
          </p:spPr>
        </p:pic>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5538"/>
                                        </p:tgtEl>
                                        <p:attrNameLst>
                                          <p:attrName>style.visibility</p:attrName>
                                        </p:attrNameLst>
                                      </p:cBhvr>
                                      <p:to>
                                        <p:strVal val="visible"/>
                                      </p:to>
                                    </p:set>
                                    <p:animEffect transition="in" filter="blinds(horizontal)">
                                      <p:cBhvr>
                                        <p:cTn id="7" dur="500"/>
                                        <p:tgtEl>
                                          <p:spTgt spid="65538"/>
                                        </p:tgtEl>
                                      </p:cBhvr>
                                    </p:animEffect>
                                  </p:childTnLst>
                                </p:cTn>
                              </p:par>
                            </p:childTnLst>
                          </p:cTn>
                        </p:par>
                        <p:par>
                          <p:cTn id="8" fill="hold">
                            <p:stCondLst>
                              <p:cond delay="500"/>
                            </p:stCondLst>
                            <p:childTnLst>
                              <p:par>
                                <p:cTn id="9" presetID="4" presetClass="entr" presetSubtype="16" fill="hold" grpId="0" nodeType="afterEffect">
                                  <p:stCondLst>
                                    <p:cond delay="0"/>
                                  </p:stCondLst>
                                  <p:childTnLst>
                                    <p:set>
                                      <p:cBhvr>
                                        <p:cTn id="10" dur="1" fill="hold">
                                          <p:stCondLst>
                                            <p:cond delay="0"/>
                                          </p:stCondLst>
                                        </p:cTn>
                                        <p:tgtEl>
                                          <p:spTgt spid="65540"/>
                                        </p:tgtEl>
                                        <p:attrNameLst>
                                          <p:attrName>style.visibility</p:attrName>
                                        </p:attrNameLst>
                                      </p:cBhvr>
                                      <p:to>
                                        <p:strVal val="visible"/>
                                      </p:to>
                                    </p:set>
                                    <p:animEffect transition="in" filter="box(in)">
                                      <p:cBhvr>
                                        <p:cTn id="11" dur="500"/>
                                        <p:tgtEl>
                                          <p:spTgt spid="65540"/>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grpId="0" nodeType="clickEffect">
                                  <p:stCondLst>
                                    <p:cond delay="0"/>
                                  </p:stCondLst>
                                  <p:childTnLst>
                                    <p:set>
                                      <p:cBhvr>
                                        <p:cTn id="15" dur="1" fill="hold">
                                          <p:stCondLst>
                                            <p:cond delay="0"/>
                                          </p:stCondLst>
                                        </p:cTn>
                                        <p:tgtEl>
                                          <p:spTgt spid="65539"/>
                                        </p:tgtEl>
                                        <p:attrNameLst>
                                          <p:attrName>style.visibility</p:attrName>
                                        </p:attrNameLst>
                                      </p:cBhvr>
                                      <p:to>
                                        <p:strVal val="visible"/>
                                      </p:to>
                                    </p:set>
                                    <p:animEffect transition="in" filter="checkerboard(across)">
                                      <p:cBhvr>
                                        <p:cTn id="16" dur="500"/>
                                        <p:tgtEl>
                                          <p:spTgt spid="65539"/>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65544"/>
                                        </p:tgtEl>
                                        <p:attrNameLst>
                                          <p:attrName>style.visibility</p:attrName>
                                        </p:attrNameLst>
                                      </p:cBhvr>
                                      <p:to>
                                        <p:strVal val="visible"/>
                                      </p:to>
                                    </p:set>
                                    <p:animEffect transition="in" filter="blinds(horizontal)">
                                      <p:cBhvr>
                                        <p:cTn id="21" dur="500"/>
                                        <p:tgtEl>
                                          <p:spTgt spid="65544"/>
                                        </p:tgtEl>
                                      </p:cBhvr>
                                    </p:animEffect>
                                  </p:childTnLst>
                                </p:cTn>
                              </p:par>
                            </p:childTnLst>
                          </p:cTn>
                        </p:par>
                      </p:childTnLst>
                    </p:cTn>
                  </p:par>
                  <p:par>
                    <p:cTn id="22" fill="hold">
                      <p:stCondLst>
                        <p:cond delay="indefinite"/>
                      </p:stCondLst>
                      <p:childTnLst>
                        <p:par>
                          <p:cTn id="23" fill="hold">
                            <p:stCondLst>
                              <p:cond delay="0"/>
                            </p:stCondLst>
                            <p:childTnLst>
                              <p:par>
                                <p:cTn id="24" presetID="4" presetClass="entr" presetSubtype="16" fill="hold" grpId="0" nodeType="clickEffect">
                                  <p:stCondLst>
                                    <p:cond delay="0"/>
                                  </p:stCondLst>
                                  <p:childTnLst>
                                    <p:set>
                                      <p:cBhvr>
                                        <p:cTn id="25" dur="1" fill="hold">
                                          <p:stCondLst>
                                            <p:cond delay="0"/>
                                          </p:stCondLst>
                                        </p:cTn>
                                        <p:tgtEl>
                                          <p:spTgt spid="65541"/>
                                        </p:tgtEl>
                                        <p:attrNameLst>
                                          <p:attrName>style.visibility</p:attrName>
                                        </p:attrNameLst>
                                      </p:cBhvr>
                                      <p:to>
                                        <p:strVal val="visible"/>
                                      </p:to>
                                    </p:set>
                                    <p:animEffect transition="in" filter="box(in)">
                                      <p:cBhvr>
                                        <p:cTn id="26" dur="500"/>
                                        <p:tgtEl>
                                          <p:spTgt spid="65541"/>
                                        </p:tgtEl>
                                      </p:cBhvr>
                                    </p:animEffect>
                                  </p:childTnLst>
                                </p:cTn>
                              </p:par>
                            </p:childTnLst>
                          </p:cTn>
                        </p:par>
                        <p:par>
                          <p:cTn id="27" fill="hold">
                            <p:stCondLst>
                              <p:cond delay="500"/>
                            </p:stCondLst>
                            <p:childTnLst>
                              <p:par>
                                <p:cTn id="28" presetID="5" presetClass="entr" presetSubtype="10" fill="hold" grpId="0" nodeType="afterEffect">
                                  <p:stCondLst>
                                    <p:cond delay="0"/>
                                  </p:stCondLst>
                                  <p:childTnLst>
                                    <p:set>
                                      <p:cBhvr>
                                        <p:cTn id="29" dur="1" fill="hold">
                                          <p:stCondLst>
                                            <p:cond delay="0"/>
                                          </p:stCondLst>
                                        </p:cTn>
                                        <p:tgtEl>
                                          <p:spTgt spid="65542"/>
                                        </p:tgtEl>
                                        <p:attrNameLst>
                                          <p:attrName>style.visibility</p:attrName>
                                        </p:attrNameLst>
                                      </p:cBhvr>
                                      <p:to>
                                        <p:strVal val="visible"/>
                                      </p:to>
                                    </p:set>
                                    <p:animEffect transition="in" filter="checkerboard(across)">
                                      <p:cBhvr>
                                        <p:cTn id="30" dur="500"/>
                                        <p:tgtEl>
                                          <p:spTgt spid="65542"/>
                                        </p:tgtEl>
                                      </p:cBhvr>
                                    </p:animEffec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65543"/>
                                        </p:tgtEl>
                                        <p:attrNameLst>
                                          <p:attrName>style.visibility</p:attrName>
                                        </p:attrNameLst>
                                      </p:cBhvr>
                                      <p:to>
                                        <p:strVal val="visible"/>
                                      </p:to>
                                    </p:set>
                                    <p:anim calcmode="lin" valueType="num">
                                      <p:cBhvr additive="base">
                                        <p:cTn id="35" dur="500" fill="hold"/>
                                        <p:tgtEl>
                                          <p:spTgt spid="65543"/>
                                        </p:tgtEl>
                                        <p:attrNameLst>
                                          <p:attrName>ppt_x</p:attrName>
                                        </p:attrNameLst>
                                      </p:cBhvr>
                                      <p:tavLst>
                                        <p:tav tm="0">
                                          <p:val>
                                            <p:strVal val="#ppt_x"/>
                                          </p:val>
                                        </p:tav>
                                        <p:tav tm="100000">
                                          <p:val>
                                            <p:strVal val="#ppt_x"/>
                                          </p:val>
                                        </p:tav>
                                      </p:tavLst>
                                    </p:anim>
                                    <p:anim calcmode="lin" valueType="num">
                                      <p:cBhvr additive="base">
                                        <p:cTn id="36" dur="500" fill="hold"/>
                                        <p:tgtEl>
                                          <p:spTgt spid="655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38" grpId="0"/>
      <p:bldP spid="65539" grpId="0"/>
      <p:bldP spid="65540" grpId="0" bldLvl="0" animBg="1"/>
      <p:bldP spid="65541" grpId="0" bldLvl="0" animBg="1"/>
      <p:bldP spid="65542" grpId="0"/>
      <p:bldP spid="65543" grpId="0"/>
      <p:bldP spid="6554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695400" y="1124744"/>
            <a:ext cx="10785475" cy="5262979"/>
          </a:xfrm>
          <a:prstGeom prst="rect">
            <a:avLst/>
          </a:prstGeom>
          <a:noFill/>
          <a:ln w="9525">
            <a:noFill/>
          </a:ln>
        </p:spPr>
        <p:txBody>
          <a:bodyPr wrap="square">
            <a:spAutoFit/>
          </a:bodyPr>
          <a:lstStyle/>
          <a:p>
            <a:pPr>
              <a:lnSpc>
                <a:spcPct val="150000"/>
              </a:lnSpc>
            </a:pPr>
            <a:r>
              <a:rPr lang="zh-CN" sz="3200" dirty="0">
                <a:latin typeface="黑体" panose="02010609060101010101" pitchFamily="49" charset="-122"/>
                <a:ea typeface="黑体" panose="02010609060101010101" pitchFamily="49" charset="-122"/>
                <a:cs typeface="新宋体" panose="02010609030101010101" charset="-122"/>
              </a:rPr>
              <a:t>1.了解和掌握19世纪中期德川幕府的统治危机；掌握日本明治维新的原因。</a:t>
            </a:r>
            <a:r>
              <a:rPr lang="zh-CN" sz="3200" b="1" dirty="0">
                <a:solidFill>
                  <a:srgbClr val="FF0000"/>
                </a:solidFill>
                <a:latin typeface="黑体" panose="02010609060101010101" pitchFamily="49" charset="-122"/>
                <a:ea typeface="黑体" panose="02010609060101010101" pitchFamily="49" charset="-122"/>
                <a:cs typeface="新宋体" panose="02010609030101010101" charset="-122"/>
              </a:rPr>
              <a:t>（史料实证、历史解释）</a:t>
            </a:r>
            <a:endParaRPr lang="zh-CN" sz="3200"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zh-CN" sz="3200" dirty="0">
                <a:latin typeface="黑体" panose="02010609060101010101" pitchFamily="49" charset="-122"/>
                <a:ea typeface="黑体" panose="02010609060101010101" pitchFamily="49" charset="-122"/>
                <a:cs typeface="新宋体" panose="02010609030101010101" charset="-122"/>
              </a:rPr>
              <a:t>2.了解明治维新前的日本倒幕运动。</a:t>
            </a:r>
            <a:r>
              <a:rPr lang="zh-CN" sz="3200" b="1" dirty="0">
                <a:solidFill>
                  <a:srgbClr val="FF0000"/>
                </a:solidFill>
                <a:latin typeface="黑体" panose="02010609060101010101" pitchFamily="49" charset="-122"/>
                <a:ea typeface="黑体" panose="02010609060101010101" pitchFamily="49" charset="-122"/>
                <a:cs typeface="新宋体" panose="02010609030101010101" charset="-122"/>
              </a:rPr>
              <a:t>（史料实证）</a:t>
            </a:r>
            <a:endParaRPr lang="zh-CN" sz="3200"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zh-CN" sz="3200" dirty="0">
                <a:latin typeface="黑体" panose="02010609060101010101" pitchFamily="49" charset="-122"/>
                <a:ea typeface="黑体" panose="02010609060101010101" pitchFamily="49" charset="-122"/>
                <a:cs typeface="新宋体" panose="02010609030101010101" charset="-122"/>
              </a:rPr>
              <a:t>3.通过自主学习和史料研读，理解资本主义制度进一步发展对国际社会的影响。通过明治维新，日本成为亚洲强国，从而认识到要善于学习别人的长处，要坚持改革开放等</a:t>
            </a:r>
            <a:r>
              <a:rPr lang="zh-CN" sz="3200" dirty="0" smtClean="0">
                <a:latin typeface="黑体" panose="02010609060101010101" pitchFamily="49" charset="-122"/>
                <a:ea typeface="黑体" panose="02010609060101010101" pitchFamily="49" charset="-122"/>
                <a:cs typeface="新宋体" panose="02010609030101010101" charset="-122"/>
              </a:rPr>
              <a:t>。</a:t>
            </a:r>
            <a:endParaRPr lang="en-US" altLang="zh-CN" sz="3200" dirty="0" smtClean="0">
              <a:latin typeface="黑体" panose="02010609060101010101" pitchFamily="49" charset="-122"/>
              <a:ea typeface="黑体" panose="02010609060101010101" pitchFamily="49" charset="-122"/>
              <a:cs typeface="新宋体" panose="02010609030101010101" charset="-122"/>
            </a:endParaRPr>
          </a:p>
          <a:p>
            <a:pPr>
              <a:lnSpc>
                <a:spcPct val="150000"/>
              </a:lnSpc>
            </a:pPr>
            <a:r>
              <a:rPr lang="zh-CN" sz="3200" b="1" dirty="0" smtClean="0">
                <a:solidFill>
                  <a:srgbClr val="FF0000"/>
                </a:solidFill>
                <a:latin typeface="黑体" panose="02010609060101010101" pitchFamily="49" charset="-122"/>
                <a:ea typeface="黑体" panose="02010609060101010101" pitchFamily="49" charset="-122"/>
                <a:cs typeface="新宋体" panose="02010609030101010101" charset="-122"/>
              </a:rPr>
              <a:t>（</a:t>
            </a:r>
            <a:r>
              <a:rPr lang="zh-CN" sz="3200" b="1" dirty="0">
                <a:solidFill>
                  <a:srgbClr val="FF0000"/>
                </a:solidFill>
                <a:latin typeface="黑体" panose="02010609060101010101" pitchFamily="49" charset="-122"/>
                <a:ea typeface="黑体" panose="02010609060101010101" pitchFamily="49" charset="-122"/>
                <a:cs typeface="新宋体" panose="02010609030101010101" charset="-122"/>
              </a:rPr>
              <a:t>历史解释、唯物史观、家国情怀）</a:t>
            </a:r>
            <a:endPar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4"/>
          <p:cNvGrpSpPr/>
          <p:nvPr/>
        </p:nvGrpSpPr>
        <p:grpSpPr>
          <a:xfrm>
            <a:off x="2279650" y="1269048"/>
            <a:ext cx="7920038" cy="1150937"/>
            <a:chOff x="755576" y="1340768"/>
            <a:chExt cx="7920880" cy="1152128"/>
          </a:xfrm>
        </p:grpSpPr>
        <p:sp>
          <p:nvSpPr>
            <p:cNvPr id="12" name="圆角矩形 11"/>
            <p:cNvSpPr/>
            <p:nvPr>
              <p:custDataLst>
                <p:tags r:id="rId1"/>
              </p:custDataLst>
            </p:nvPr>
          </p:nvSpPr>
          <p:spPr>
            <a:xfrm>
              <a:off x="755576" y="1340768"/>
              <a:ext cx="7920880" cy="1152128"/>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21521" name="TextBox 12"/>
            <p:cNvSpPr txBox="1"/>
            <p:nvPr>
              <p:custDataLst>
                <p:tags r:id="rId2"/>
              </p:custDataLst>
            </p:nvPr>
          </p:nvSpPr>
          <p:spPr>
            <a:xfrm>
              <a:off x="1115616" y="1556792"/>
              <a:ext cx="6974986" cy="769145"/>
            </a:xfrm>
            <a:prstGeom prst="rect">
              <a:avLst/>
            </a:prstGeom>
            <a:noFill/>
            <a:ln w="9525">
              <a:noFill/>
            </a:ln>
          </p:spPr>
          <p:txBody>
            <a:bodyPr>
              <a:spAutoFit/>
            </a:bodyPr>
            <a:lstStyle/>
            <a:p>
              <a:r>
                <a:rPr lang="zh-CN" altLang="en-US" sz="4400" b="1" dirty="0">
                  <a:solidFill>
                    <a:srgbClr val="FF0000"/>
                  </a:solidFill>
                  <a:latin typeface="黑体" panose="02010609060101010101" pitchFamily="49" charset="-122"/>
                  <a:ea typeface="黑体" panose="02010609060101010101" pitchFamily="49" charset="-122"/>
                  <a:cs typeface="新宋体" panose="02010609030101010101" charset="-122"/>
                </a:rPr>
                <a:t>探病因</a:t>
              </a:r>
              <a:r>
                <a:rPr lang="en-US" altLang="zh-CN" sz="4400" b="1" dirty="0">
                  <a:latin typeface="黑体" panose="02010609060101010101" pitchFamily="49" charset="-122"/>
                  <a:ea typeface="黑体" panose="02010609060101010101" pitchFamily="49" charset="-122"/>
                  <a:cs typeface="新宋体" panose="02010609030101010101" charset="-122"/>
                </a:rPr>
                <a:t>——</a:t>
              </a:r>
              <a:r>
                <a:rPr lang="zh-CN" altLang="zh-CN" sz="4400" b="1" dirty="0">
                  <a:latin typeface="黑体" panose="02010609060101010101" pitchFamily="49" charset="-122"/>
                  <a:ea typeface="黑体" panose="02010609060101010101" pitchFamily="49" charset="-122"/>
                  <a:cs typeface="新宋体" panose="02010609030101010101" charset="-122"/>
                </a:rPr>
                <a:t>明治维新</a:t>
              </a:r>
              <a:r>
                <a:rPr lang="zh-CN" altLang="en-US" sz="4400" b="1" dirty="0">
                  <a:latin typeface="黑体" panose="02010609060101010101" pitchFamily="49" charset="-122"/>
                  <a:ea typeface="黑体" panose="02010609060101010101" pitchFamily="49" charset="-122"/>
                  <a:cs typeface="新宋体" panose="02010609030101010101" charset="-122"/>
                </a:rPr>
                <a:t>的原因</a:t>
              </a:r>
              <a:endParaRPr lang="zh-CN" altLang="en-US" sz="4400" b="1" dirty="0">
                <a:latin typeface="黑体" panose="02010609060101010101" pitchFamily="49" charset="-122"/>
                <a:ea typeface="黑体" panose="02010609060101010101" pitchFamily="49" charset="-122"/>
                <a:cs typeface="新宋体" panose="02010609030101010101" charset="-122"/>
              </a:endParaRPr>
            </a:p>
          </p:txBody>
        </p:sp>
      </p:grpSp>
      <p:grpSp>
        <p:nvGrpSpPr>
          <p:cNvPr id="21515" name="组合 26"/>
          <p:cNvGrpSpPr/>
          <p:nvPr/>
        </p:nvGrpSpPr>
        <p:grpSpPr>
          <a:xfrm>
            <a:off x="2208213" y="3212148"/>
            <a:ext cx="7920037" cy="1152525"/>
            <a:chOff x="683568" y="3284984"/>
            <a:chExt cx="7920880" cy="1152128"/>
          </a:xfrm>
          <a:solidFill>
            <a:schemeClr val="accent5">
              <a:lumMod val="20000"/>
              <a:lumOff val="80000"/>
            </a:schemeClr>
          </a:solidFill>
        </p:grpSpPr>
        <p:sp>
          <p:nvSpPr>
            <p:cNvPr id="23" name="圆角矩形 22"/>
            <p:cNvSpPr/>
            <p:nvPr>
              <p:custDataLst>
                <p:tags r:id="rId3"/>
              </p:custDataLst>
            </p:nvPr>
          </p:nvSpPr>
          <p:spPr>
            <a:xfrm>
              <a:off x="683568" y="3284984"/>
              <a:ext cx="7920880" cy="1152128"/>
            </a:xfrm>
            <a:prstGeom prst="roundRect">
              <a:avLst/>
            </a:prstGeom>
            <a:grp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21519" name="TextBox 23"/>
            <p:cNvSpPr txBox="1"/>
            <p:nvPr>
              <p:custDataLst>
                <p:tags r:id="rId4"/>
              </p:custDataLst>
            </p:nvPr>
          </p:nvSpPr>
          <p:spPr>
            <a:xfrm>
              <a:off x="1043608" y="3429000"/>
              <a:ext cx="6919696" cy="768085"/>
            </a:xfrm>
            <a:prstGeom prst="rect">
              <a:avLst/>
            </a:prstGeom>
            <a:grpFill/>
            <a:ln w="9525">
              <a:noFill/>
            </a:ln>
          </p:spPr>
          <p:txBody>
            <a:bodyPr wrap="none">
              <a:spAutoFit/>
            </a:bodyPr>
            <a:lstStyle/>
            <a:p>
              <a:r>
                <a:rPr lang="zh-CN" altLang="en-US" sz="4400" b="1" dirty="0">
                  <a:solidFill>
                    <a:srgbClr val="FF0000"/>
                  </a:solidFill>
                  <a:latin typeface="黑体" panose="02010609060101010101" pitchFamily="49" charset="-122"/>
                  <a:ea typeface="黑体" panose="02010609060101010101" pitchFamily="49" charset="-122"/>
                  <a:cs typeface="新宋体" panose="02010609030101010101" charset="-122"/>
                </a:rPr>
                <a:t>开药方</a:t>
              </a:r>
              <a:r>
                <a:rPr lang="en-US" altLang="zh-CN" sz="4400" b="1" dirty="0">
                  <a:latin typeface="黑体" panose="02010609060101010101" pitchFamily="49" charset="-122"/>
                  <a:ea typeface="黑体" panose="02010609060101010101" pitchFamily="49" charset="-122"/>
                  <a:cs typeface="新宋体" panose="02010609030101010101" charset="-122"/>
                </a:rPr>
                <a:t>——</a:t>
              </a:r>
              <a:r>
                <a:rPr lang="zh-CN" altLang="zh-CN" sz="4400" b="1" dirty="0">
                  <a:latin typeface="黑体" panose="02010609060101010101" pitchFamily="49" charset="-122"/>
                  <a:ea typeface="黑体" panose="02010609060101010101" pitchFamily="49" charset="-122"/>
                  <a:cs typeface="新宋体" panose="02010609030101010101" charset="-122"/>
                </a:rPr>
                <a:t>明治维新</a:t>
              </a:r>
              <a:r>
                <a:rPr lang="zh-CN" altLang="en-US" sz="4400" b="1" dirty="0">
                  <a:latin typeface="黑体" panose="02010609060101010101" pitchFamily="49" charset="-122"/>
                  <a:ea typeface="黑体" panose="02010609060101010101" pitchFamily="49" charset="-122"/>
                  <a:cs typeface="新宋体" panose="02010609030101010101" charset="-122"/>
                </a:rPr>
                <a:t>的措施</a:t>
              </a:r>
              <a:endParaRPr lang="zh-CN" altLang="en-US" sz="4400" b="1" dirty="0">
                <a:latin typeface="黑体" panose="02010609060101010101" pitchFamily="49" charset="-122"/>
                <a:ea typeface="黑体" panose="02010609060101010101" pitchFamily="49" charset="-122"/>
                <a:cs typeface="新宋体" panose="02010609030101010101" charset="-122"/>
              </a:endParaRPr>
            </a:p>
          </p:txBody>
        </p:sp>
      </p:grpSp>
      <p:sp>
        <p:nvSpPr>
          <p:cNvPr id="26" name="圆角矩形 25"/>
          <p:cNvSpPr/>
          <p:nvPr>
            <p:custDataLst>
              <p:tags r:id="rId5"/>
            </p:custDataLst>
          </p:nvPr>
        </p:nvSpPr>
        <p:spPr>
          <a:xfrm>
            <a:off x="2279650" y="5013325"/>
            <a:ext cx="7920038" cy="1152525"/>
          </a:xfrm>
          <a:prstGeom prst="roundRect">
            <a:avLst/>
          </a:prstGeom>
          <a:solidFill>
            <a:schemeClr val="accent3">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1517" name="TextBox 27"/>
          <p:cNvSpPr txBox="1"/>
          <p:nvPr>
            <p:custDataLst>
              <p:tags r:id="rId6"/>
            </p:custDataLst>
          </p:nvPr>
        </p:nvSpPr>
        <p:spPr>
          <a:xfrm>
            <a:off x="2640013" y="5229225"/>
            <a:ext cx="7559675" cy="768350"/>
          </a:xfrm>
          <a:prstGeom prst="rect">
            <a:avLst/>
          </a:prstGeom>
          <a:noFill/>
          <a:ln w="9525">
            <a:noFill/>
          </a:ln>
        </p:spPr>
        <p:txBody>
          <a:bodyPr>
            <a:spAutoFit/>
          </a:bodyPr>
          <a:lstStyle/>
          <a:p>
            <a:r>
              <a:rPr lang="zh-CN" altLang="en-US" sz="4400" b="1" dirty="0">
                <a:solidFill>
                  <a:srgbClr val="FF0000"/>
                </a:solidFill>
                <a:latin typeface="黑体" panose="02010609060101010101" pitchFamily="49" charset="-122"/>
                <a:ea typeface="黑体" panose="02010609060101010101" pitchFamily="49" charset="-122"/>
                <a:cs typeface="新宋体" panose="02010609030101010101" charset="-122"/>
              </a:rPr>
              <a:t>观疗效</a:t>
            </a:r>
            <a:r>
              <a:rPr lang="en-US" altLang="zh-CN" sz="4400" b="1" dirty="0">
                <a:latin typeface="黑体" panose="02010609060101010101" pitchFamily="49" charset="-122"/>
                <a:ea typeface="黑体" panose="02010609060101010101" pitchFamily="49" charset="-122"/>
                <a:cs typeface="新宋体" panose="02010609030101010101" charset="-122"/>
              </a:rPr>
              <a:t>——</a:t>
            </a:r>
            <a:r>
              <a:rPr lang="zh-CN" altLang="zh-CN" sz="4400" b="1" dirty="0">
                <a:latin typeface="黑体" panose="02010609060101010101" pitchFamily="49" charset="-122"/>
                <a:ea typeface="黑体" panose="02010609060101010101" pitchFamily="49" charset="-122"/>
                <a:cs typeface="新宋体" panose="02010609030101010101" charset="-122"/>
              </a:rPr>
              <a:t>明治维新</a:t>
            </a:r>
            <a:r>
              <a:rPr lang="zh-CN" altLang="en-US" sz="4400" b="1" dirty="0">
                <a:latin typeface="黑体" panose="02010609060101010101" pitchFamily="49" charset="-122"/>
                <a:ea typeface="黑体" panose="02010609060101010101" pitchFamily="49" charset="-122"/>
                <a:cs typeface="新宋体" panose="02010609030101010101" charset="-122"/>
              </a:rPr>
              <a:t>的作用</a:t>
            </a:r>
            <a:endParaRPr lang="zh-CN" altLang="en-US" sz="4400" b="1" dirty="0">
              <a:latin typeface="黑体" panose="02010609060101010101" pitchFamily="49" charset="-122"/>
              <a:ea typeface="黑体" panose="02010609060101010101" pitchFamily="49" charset="-122"/>
              <a:cs typeface="新宋体" panose="02010609030101010101" charset="-122"/>
            </a:endParaRPr>
          </a:p>
        </p:txBody>
      </p:sp>
    </p:spTree>
    <p:custDataLst>
      <p:tags r:id="rId7"/>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8"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14"/>
          <p:cNvGrpSpPr/>
          <p:nvPr/>
        </p:nvGrpSpPr>
        <p:grpSpPr>
          <a:xfrm>
            <a:off x="3353884" y="99503"/>
            <a:ext cx="6351269" cy="645161"/>
            <a:chOff x="824685" y="1503178"/>
            <a:chExt cx="6351945" cy="645828"/>
          </a:xfrm>
        </p:grpSpPr>
        <p:sp>
          <p:nvSpPr>
            <p:cNvPr id="5" name="圆角矩形 4"/>
            <p:cNvSpPr/>
            <p:nvPr>
              <p:custDataLst>
                <p:tags r:id="rId1"/>
              </p:custDataLst>
            </p:nvPr>
          </p:nvSpPr>
          <p:spPr>
            <a:xfrm>
              <a:off x="824685" y="1585719"/>
              <a:ext cx="6351945" cy="53967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21521" name="TextBox 12"/>
            <p:cNvSpPr txBox="1"/>
            <p:nvPr>
              <p:custDataLst>
                <p:tags r:id="rId2"/>
              </p:custDataLst>
            </p:nvPr>
          </p:nvSpPr>
          <p:spPr>
            <a:xfrm>
              <a:off x="1124410" y="1503178"/>
              <a:ext cx="5752497" cy="645828"/>
            </a:xfrm>
            <a:prstGeom prst="rect">
              <a:avLst/>
            </a:prstGeom>
            <a:noFill/>
            <a:ln w="9525">
              <a:noFill/>
            </a:ln>
          </p:spPr>
          <p:txBody>
            <a:bodyPr wrap="square">
              <a:sp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探病因</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的原因</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pic>
        <p:nvPicPr>
          <p:cNvPr id="21" name="图片 1" descr="https://timgsa.baidu.com/timg?image&amp;quality=80&amp;size=b9999_10000&amp;sec=1537176182174&amp;di=0e36c4a92064a0d5416db439775f2518&amp;imgtype=jpg&amp;src=http%3A%2F%2Fimg0.imgtn.bdimg.com%2Fit%2Fu%3D4175175310%2C3259607212%26fm%3D214%26gp%3D0.jpg"/>
          <p:cNvPicPr>
            <a:picLocks noChangeAspect="1" noChangeArrowheads="1"/>
          </p:cNvPicPr>
          <p:nvPr>
            <p:custDataLst>
              <p:tags r:id="rId3"/>
            </p:custDataLst>
          </p:nvPr>
        </p:nvPicPr>
        <p:blipFill>
          <a:blip r:embed="rId4" cstate="print"/>
          <a:srcRect t="4651"/>
          <a:stretch>
            <a:fillRect/>
          </a:stretch>
        </p:blipFill>
        <p:spPr bwMode="auto">
          <a:xfrm>
            <a:off x="551815" y="2128520"/>
            <a:ext cx="4417695" cy="4101465"/>
          </a:xfrm>
          <a:prstGeom prst="rect">
            <a:avLst/>
          </a:prstGeom>
          <a:noFill/>
          <a:ln w="9525">
            <a:noFill/>
            <a:miter lim="800000"/>
            <a:headEnd/>
            <a:tailEnd/>
          </a:ln>
        </p:spPr>
      </p:pic>
      <p:sp>
        <p:nvSpPr>
          <p:cNvPr id="7" name="矩形 6"/>
          <p:cNvSpPr/>
          <p:nvPr>
            <p:custDataLst>
              <p:tags r:id="rId5"/>
            </p:custDataLst>
          </p:nvPr>
        </p:nvSpPr>
        <p:spPr>
          <a:xfrm>
            <a:off x="5063295" y="2276158"/>
            <a:ext cx="6624622" cy="1814830"/>
          </a:xfrm>
          <a:prstGeom prst="rect">
            <a:avLst/>
          </a:prstGeom>
        </p:spPr>
        <p:style>
          <a:lnRef idx="2">
            <a:schemeClr val="accent4"/>
          </a:lnRef>
          <a:fillRef idx="1">
            <a:schemeClr val="lt1"/>
          </a:fillRef>
          <a:effectRef idx="0">
            <a:schemeClr val="accent4"/>
          </a:effectRef>
          <a:fontRef idx="minor">
            <a:schemeClr val="dk1"/>
          </a:fontRef>
        </p:style>
        <p:txBody>
          <a:bodyPr wrap="square">
            <a:spAutoFit/>
          </a:bodyPr>
          <a:lstStyle/>
          <a:p>
            <a:pPr algn="just" fontAlgn="base"/>
            <a:r>
              <a:rPr lang="en-US" altLang="zh-CN" sz="2800" b="1" strike="noStrike" noProof="1">
                <a:latin typeface="黑体" panose="02010609060101010101" pitchFamily="49" charset="-122"/>
                <a:ea typeface="黑体" panose="02010609060101010101" pitchFamily="49" charset="-122"/>
              </a:rPr>
              <a:t>  </a:t>
            </a:r>
            <a:r>
              <a:rPr lang="en-US" altLang="zh-CN" sz="2800" b="1" strike="noStrike" noProof="1" smtClean="0">
                <a:latin typeface="黑体" panose="02010609060101010101" pitchFamily="49" charset="-122"/>
                <a:ea typeface="黑体" panose="02010609060101010101" pitchFamily="49" charset="-122"/>
              </a:rPr>
              <a:t>  </a:t>
            </a:r>
            <a:r>
              <a:rPr lang="zh-CN" altLang="en-US" sz="2800" b="1" strike="noStrike" noProof="1" smtClean="0">
                <a:latin typeface="黑体" panose="02010609060101010101" pitchFamily="49" charset="-122"/>
                <a:ea typeface="黑体" panose="02010609060101010101" pitchFamily="49" charset="-122"/>
              </a:rPr>
              <a:t>幕府</a:t>
            </a:r>
            <a:r>
              <a:rPr lang="zh-CN" altLang="en-US" sz="2800" b="1" strike="noStrike" noProof="1">
                <a:latin typeface="黑体" panose="02010609060101010101" pitchFamily="49" charset="-122"/>
                <a:ea typeface="黑体" panose="02010609060101010101" pitchFamily="49" charset="-122"/>
              </a:rPr>
              <a:t>禁令：除特许船外，</a:t>
            </a:r>
            <a:r>
              <a:rPr lang="zh-CN" altLang="en-US" sz="2800" b="1" u="sng" strike="noStrike" noProof="1">
                <a:solidFill>
                  <a:srgbClr val="FF0000"/>
                </a:solidFill>
                <a:latin typeface="黑体" panose="02010609060101010101" pitchFamily="49" charset="-122"/>
                <a:ea typeface="黑体" panose="02010609060101010101" pitchFamily="49" charset="-122"/>
              </a:rPr>
              <a:t>严禁其他船只驶往国外</a:t>
            </a:r>
            <a:r>
              <a:rPr lang="zh-CN" altLang="en-US" sz="2800" b="1" strike="noStrike" noProof="1">
                <a:latin typeface="黑体" panose="02010609060101010101" pitchFamily="49" charset="-122"/>
                <a:ea typeface="黑体" panose="02010609060101010101" pitchFamily="49" charset="-122"/>
              </a:rPr>
              <a:t>。不得派遣日本人</a:t>
            </a:r>
            <a:r>
              <a:rPr lang="zh-CN" altLang="en-US" sz="2800" b="1" strike="noStrike" noProof="1">
                <a:latin typeface="黑体" panose="02010609060101010101" pitchFamily="49" charset="-122"/>
                <a:ea typeface="黑体" panose="02010609060101010101" pitchFamily="49" charset="-122"/>
              </a:rPr>
              <a:t>至</a:t>
            </a:r>
            <a:r>
              <a:rPr lang="zh-CN" altLang="en-US" sz="2800" b="1" strike="noStrike" noProof="1" smtClean="0">
                <a:latin typeface="黑体" panose="02010609060101010101" pitchFamily="49" charset="-122"/>
                <a:ea typeface="黑体" panose="02010609060101010101" pitchFamily="49" charset="-122"/>
              </a:rPr>
              <a:t>国外</a:t>
            </a:r>
            <a:r>
              <a:rPr lang="zh-CN" altLang="en-US" sz="2800" b="1" strike="noStrike" noProof="1">
                <a:latin typeface="黑体" panose="02010609060101010101" pitchFamily="49" charset="-122"/>
                <a:ea typeface="黑体" panose="02010609060101010101" pitchFamily="49" charset="-122"/>
              </a:rPr>
              <a:t>。禁止官吏在长崎码头直接购买外国船只货物。</a:t>
            </a:r>
            <a:r>
              <a:rPr lang="zh-CN" altLang="en-US" sz="2800" b="1" u="sng" strike="noStrike" noProof="1">
                <a:solidFill>
                  <a:srgbClr val="FF0000"/>
                </a:solidFill>
                <a:latin typeface="黑体" panose="02010609060101010101" pitchFamily="49" charset="-122"/>
                <a:ea typeface="黑体" panose="02010609060101010101" pitchFamily="49" charset="-122"/>
              </a:rPr>
              <a:t>只和中国、荷兰进行有限的贸易</a:t>
            </a:r>
            <a:r>
              <a:rPr lang="zh-CN" altLang="en-US" sz="2800" b="1" strike="noStrike" noProof="1">
                <a:latin typeface="黑体" panose="02010609060101010101" pitchFamily="49" charset="-122"/>
                <a:ea typeface="黑体" panose="02010609060101010101" pitchFamily="49" charset="-122"/>
              </a:rPr>
              <a:t>。</a:t>
            </a:r>
            <a:endParaRPr lang="zh-CN" altLang="en-US" sz="2800" b="1" strike="noStrike" noProof="1">
              <a:latin typeface="黑体" panose="02010609060101010101" pitchFamily="49" charset="-122"/>
              <a:ea typeface="黑体" panose="02010609060101010101" pitchFamily="49" charset="-122"/>
            </a:endParaRPr>
          </a:p>
        </p:txBody>
      </p:sp>
      <p:sp>
        <p:nvSpPr>
          <p:cNvPr id="8" name="矩形 7"/>
          <p:cNvSpPr/>
          <p:nvPr>
            <p:custDataLst>
              <p:tags r:id="rId6"/>
            </p:custDataLst>
          </p:nvPr>
        </p:nvSpPr>
        <p:spPr>
          <a:xfrm>
            <a:off x="5063295" y="4149090"/>
            <a:ext cx="6624622" cy="1985010"/>
          </a:xfrm>
          <a:prstGeom prst="rect">
            <a:avLst/>
          </a:prstGeom>
        </p:spPr>
        <p:style>
          <a:lnRef idx="2">
            <a:schemeClr val="accent1"/>
          </a:lnRef>
          <a:fillRef idx="1">
            <a:schemeClr val="lt1"/>
          </a:fillRef>
          <a:effectRef idx="0">
            <a:schemeClr val="accent1"/>
          </a:effectRef>
          <a:fontRef idx="minor">
            <a:schemeClr val="dk1"/>
          </a:fontRef>
        </p:style>
        <p:txBody>
          <a:bodyPr wrap="square">
            <a:noAutofit/>
          </a:bodyPr>
          <a:lstStyle>
            <a:lvl1pPr marL="0" lvl="0" indent="0" algn="l" defTabSz="914400" rtl="0" eaLnBrk="1" fontAlgn="base" latinLnBrk="0" hangingPunct="1">
              <a:lnSpc>
                <a:spcPct val="100000"/>
              </a:lnSpc>
              <a:spcBef>
                <a:spcPct val="0"/>
              </a:spcBef>
              <a:spcAft>
                <a:spcPct val="0"/>
              </a:spcAft>
              <a:buNone/>
              <a:defRPr sz="2800" b="0" i="0" u="sng" kern="1200" baseline="0">
                <a:solidFill>
                  <a:schemeClr val="tx1"/>
                </a:solidFill>
                <a:latin typeface="Arial" panose="020B0604020202020204" pitchFamily="34" charset="0"/>
                <a:ea typeface="黑体" panose="02010609060101010101" pitchFamily="49" charset="-122"/>
              </a:defRPr>
            </a:lvl1pPr>
            <a:lvl2pPr marL="457200" lvl="1"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2pPr>
            <a:lvl3pPr marL="914400" lvl="2"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3pPr>
            <a:lvl4pPr marL="1371600" lvl="3"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4pPr>
            <a:lvl5pPr marL="1828800" lvl="4" indent="0" algn="l" defTabSz="914400" rtl="0" eaLnBrk="1" fontAlgn="base" latinLnBrk="0" hangingPunct="1">
              <a:lnSpc>
                <a:spcPct val="100000"/>
              </a:lnSpc>
              <a:spcBef>
                <a:spcPct val="0"/>
              </a:spcBef>
              <a:spcAft>
                <a:spcPct val="0"/>
              </a:spcAft>
              <a:buNone/>
              <a:defRPr sz="2800" b="0" i="0" u="none" kern="1200" baseline="0">
                <a:solidFill>
                  <a:schemeClr val="tx1"/>
                </a:solidFill>
                <a:latin typeface="Arial" panose="020B0604020202020204" pitchFamily="34" charset="0"/>
                <a:ea typeface="黑体" panose="02010609060101010101" pitchFamily="49" charset="-122"/>
                <a:cs typeface="+mn-cs"/>
              </a:defRPr>
            </a:lvl5pPr>
          </a:lstStyle>
          <a:p>
            <a:pPr lvl="0" algn="just" fontAlgn="base"/>
            <a:r>
              <a:rPr lang="zh-CN" altLang="en-US" sz="2000" u="none" strike="noStrike" noProof="1">
                <a:solidFill>
                  <a:srgbClr val="000000"/>
                </a:solidFill>
                <a:latin typeface="Arial" panose="020B0604020202020204" pitchFamily="34" charset="0"/>
              </a:rPr>
              <a:t>   </a:t>
            </a:r>
            <a:r>
              <a:rPr lang="zh-CN" altLang="en-US" sz="2000" u="none" strike="noStrike" noProof="1">
                <a:solidFill>
                  <a:srgbClr val="000000"/>
                </a:solidFill>
                <a:latin typeface="黑体" panose="02010609060101010101" pitchFamily="49" charset="-122"/>
                <a:cs typeface="黑体" panose="02010609060101010101" pitchFamily="49" charset="-122"/>
              </a:rPr>
              <a:t> </a:t>
            </a:r>
            <a:r>
              <a:rPr lang="en-US" altLang="zh-CN" sz="2000" u="none" strike="noStrike" noProof="1">
                <a:solidFill>
                  <a:srgbClr val="000000"/>
                </a:solidFill>
                <a:latin typeface="黑体" panose="02010609060101010101" pitchFamily="49" charset="-122"/>
                <a:cs typeface="黑体" panose="02010609060101010101" pitchFamily="49" charset="-122"/>
              </a:rPr>
              <a:t> </a:t>
            </a:r>
            <a:r>
              <a:rPr lang="en-US" altLang="zh-CN" sz="2000" u="none" strike="noStrike" noProof="1" smtClean="0">
                <a:solidFill>
                  <a:srgbClr val="000000"/>
                </a:solidFill>
                <a:latin typeface="黑体" panose="02010609060101010101" pitchFamily="49" charset="-122"/>
                <a:cs typeface="黑体" panose="02010609060101010101" pitchFamily="49" charset="-122"/>
              </a:rPr>
              <a:t> </a:t>
            </a:r>
            <a:r>
              <a:rPr lang="zh-CN" altLang="en-US" sz="2400" b="1" u="none" strike="noStrike" noProof="1" smtClean="0">
                <a:solidFill>
                  <a:srgbClr val="000000"/>
                </a:solidFill>
                <a:latin typeface="黑体" panose="02010609060101010101" pitchFamily="49" charset="-122"/>
                <a:cs typeface="黑体" panose="02010609060101010101" pitchFamily="49" charset="-122"/>
              </a:rPr>
              <a:t>开</a:t>
            </a:r>
            <a:r>
              <a:rPr lang="zh-CN" altLang="en-US" sz="2400" b="1" u="none" strike="noStrike" noProof="1">
                <a:solidFill>
                  <a:srgbClr val="000000"/>
                </a:solidFill>
                <a:latin typeface="黑体" panose="02010609060101010101" pitchFamily="49" charset="-122"/>
                <a:cs typeface="黑体" panose="02010609060101010101" pitchFamily="49" charset="-122"/>
              </a:rPr>
              <a:t>港通商后，日本经济受到很大冲击，许多</a:t>
            </a:r>
            <a:r>
              <a:rPr lang="zh-CN" altLang="en-US" sz="2400" b="1" u="none" strike="noStrike" noProof="1">
                <a:solidFill>
                  <a:srgbClr val="FF0000"/>
                </a:solidFill>
                <a:latin typeface="黑体" panose="02010609060101010101" pitchFamily="49" charset="-122"/>
                <a:cs typeface="黑体" panose="02010609060101010101" pitchFamily="49" charset="-122"/>
              </a:rPr>
              <a:t>手工工场破产</a:t>
            </a:r>
            <a:r>
              <a:rPr lang="zh-CN" altLang="en-US" sz="2400" b="1" u="none" strike="noStrike" noProof="1">
                <a:solidFill>
                  <a:srgbClr val="000000"/>
                </a:solidFill>
                <a:latin typeface="黑体" panose="02010609060101010101" pitchFamily="49" charset="-122"/>
                <a:cs typeface="黑体" panose="02010609060101010101" pitchFamily="49" charset="-122"/>
              </a:rPr>
              <a:t>。当时，日本的黄金价格低于世界市场的黄金价格，外国人用白银套购黄金，造成日本大量黄金外流，引起市场混乱，物价飞涨。</a:t>
            </a:r>
            <a:r>
              <a:rPr lang="zh-CN" altLang="en-US" sz="2400" b="1" u="none" strike="noStrike" noProof="1">
                <a:solidFill>
                  <a:srgbClr val="FF0000"/>
                </a:solidFill>
                <a:latin typeface="黑体" panose="02010609060101010101" pitchFamily="49" charset="-122"/>
                <a:cs typeface="黑体" panose="02010609060101010101" pitchFamily="49" charset="-122"/>
              </a:rPr>
              <a:t>农民、城市贫民</a:t>
            </a:r>
            <a:r>
              <a:rPr lang="zh-CN" altLang="en-US" sz="2400" b="1" u="none" strike="noStrike" noProof="1">
                <a:solidFill>
                  <a:srgbClr val="000000"/>
                </a:solidFill>
                <a:latin typeface="黑体" panose="02010609060101010101" pitchFamily="49" charset="-122"/>
                <a:cs typeface="黑体" panose="02010609060101010101" pitchFamily="49" charset="-122"/>
              </a:rPr>
              <a:t>和</a:t>
            </a:r>
            <a:r>
              <a:rPr lang="zh-CN" altLang="en-US" sz="2400" b="1" u="none" strike="noStrike" noProof="1">
                <a:solidFill>
                  <a:srgbClr val="FF0000"/>
                </a:solidFill>
                <a:latin typeface="黑体" panose="02010609060101010101" pitchFamily="49" charset="-122"/>
                <a:cs typeface="黑体" panose="02010609060101010101" pitchFamily="49" charset="-122"/>
              </a:rPr>
              <a:t>下级武上</a:t>
            </a:r>
            <a:r>
              <a:rPr lang="zh-CN" altLang="en-US" sz="2400" b="1" u="none" strike="noStrike" noProof="1">
                <a:solidFill>
                  <a:srgbClr val="000000"/>
                </a:solidFill>
                <a:latin typeface="黑体" panose="02010609060101010101" pitchFamily="49" charset="-122"/>
                <a:cs typeface="黑体" panose="02010609060101010101" pitchFamily="49" charset="-122"/>
              </a:rPr>
              <a:t>的处境不断恶化。</a:t>
            </a:r>
            <a:endParaRPr lang="zh-CN" altLang="en-US" sz="2400" b="1" u="none" strike="noStrike" noProof="1">
              <a:solidFill>
                <a:srgbClr val="000000"/>
              </a:solidFill>
              <a:latin typeface="黑体" panose="02010609060101010101" pitchFamily="49" charset="-122"/>
              <a:cs typeface="黑体" panose="02010609060101010101" pitchFamily="49" charset="-122"/>
            </a:endParaRPr>
          </a:p>
        </p:txBody>
      </p:sp>
      <p:sp>
        <p:nvSpPr>
          <p:cNvPr id="6155" name="Rectangle 11"/>
          <p:cNvSpPr>
            <a:spLocks noChangeArrowheads="1"/>
          </p:cNvSpPr>
          <p:nvPr>
            <p:custDataLst>
              <p:tags r:id="rId7"/>
            </p:custDataLst>
          </p:nvPr>
        </p:nvSpPr>
        <p:spPr bwMode="auto">
          <a:xfrm>
            <a:off x="479425" y="980440"/>
            <a:ext cx="11243945" cy="1102360"/>
          </a:xfrm>
          <a:prstGeom prst="rect">
            <a:avLst/>
          </a:prstGeom>
          <a:noFill/>
          <a:ln w="9525">
            <a:noFill/>
            <a:miter lim="800000"/>
          </a:ln>
        </p:spPr>
        <p:txBody>
          <a:bodyPr anchor="b"/>
          <a:lstStyle/>
          <a:p>
            <a:pPr marL="0" marR="0" lvl="0" algn="just" defTabSz="914400" rtl="0" eaLnBrk="1" fontAlgn="base" latinLnBrk="0" hangingPunct="1">
              <a:lnSpc>
                <a:spcPct val="100000"/>
              </a:lnSpc>
              <a:buClrTx/>
              <a:buSzTx/>
              <a:buFontTx/>
              <a:buNone/>
            </a:pPr>
            <a:r>
              <a:rPr kumimoji="0" lang="zh-CN" altLang="en-US" sz="3200" b="1" i="0" strike="noStrike" kern="1200" cap="none" spc="0" normalizeH="0" baseline="0" dirty="0">
                <a:solidFill>
                  <a:schemeClr val="tx1"/>
                </a:solidFill>
                <a:latin typeface="黑体" panose="02010609060101010101" pitchFamily="49" charset="-122"/>
                <a:ea typeface="黑体" panose="02010609060101010101" pitchFamily="49" charset="-122"/>
              </a:rPr>
              <a:t>探究一：依据图片和材料并结合课本分析幕府</a:t>
            </a:r>
            <a:r>
              <a:rPr lang="zh-CN" altLang="en-US" sz="3200" b="1" strike="noStrike" dirty="0">
                <a:solidFill>
                  <a:schemeClr val="tx1"/>
                </a:solidFill>
                <a:latin typeface="黑体" panose="02010609060101010101" pitchFamily="49" charset="-122"/>
                <a:ea typeface="黑体" panose="02010609060101010101" pitchFamily="49" charset="-122"/>
                <a:sym typeface="+mn-ea"/>
              </a:rPr>
              <a:t>统治出现哪些</a:t>
            </a:r>
            <a:r>
              <a:rPr kumimoji="0" lang="zh-CN" altLang="en-US" sz="3200" b="1" i="0" strike="noStrike" kern="1200" cap="none" spc="0" normalizeH="0" baseline="0" dirty="0">
                <a:solidFill>
                  <a:schemeClr val="tx1"/>
                </a:solidFill>
                <a:latin typeface="黑体" panose="02010609060101010101" pitchFamily="49" charset="-122"/>
                <a:ea typeface="黑体" panose="02010609060101010101" pitchFamily="49" charset="-122"/>
              </a:rPr>
              <a:t>严重危机（内忧）？提示：（1）政治（2）</a:t>
            </a:r>
            <a:r>
              <a:rPr lang="zh-CN" altLang="en-US" sz="3200" b="1" strike="noStrike" dirty="0">
                <a:solidFill>
                  <a:schemeClr val="tx1"/>
                </a:solidFill>
                <a:latin typeface="黑体" panose="02010609060101010101" pitchFamily="49" charset="-122"/>
                <a:ea typeface="黑体" panose="02010609060101010101" pitchFamily="49" charset="-122"/>
                <a:sym typeface="+mn-ea"/>
              </a:rPr>
              <a:t>经济（3）对外政策</a:t>
            </a:r>
            <a:endParaRPr kumimoji="0" lang="zh-CN" altLang="en-US" sz="3200" b="1" i="0" strike="noStrike" kern="1200" cap="none" spc="0" normalizeH="0" baseline="0" dirty="0">
              <a:solidFill>
                <a:schemeClr val="tx1"/>
              </a:solidFill>
              <a:latin typeface="黑体" panose="02010609060101010101" pitchFamily="49" charset="-122"/>
              <a:ea typeface="黑体" panose="02010609060101010101" pitchFamily="49" charset="-122"/>
              <a:sym typeface="+mn-ea"/>
            </a:endParaRPr>
          </a:p>
        </p:txBody>
      </p:sp>
    </p:spTree>
    <p:custDataLst>
      <p:tags r:id="rId8"/>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3"/>
                                        </p:tgtEl>
                                        <p:attrNameLst>
                                          <p:attrName>r</p:attrName>
                                        </p:attrNameLst>
                                      </p:cBhvr>
                                    </p:animRot>
                                  </p:childTnLst>
                                  <p:subTnLst>
                                    <p:audio>
                                      <p:cMediaNode>
                                        <p:cTn display="0" masterRel="sameClick">
                                          <p:stCondLst>
                                            <p:cond evt="begin" delay="0">
                                              <p:tn val="5"/>
                                            </p:cond>
                                          </p:stCondLst>
                                          <p:endCondLst>
                                            <p:cond evt="onStopAudio" delay="0">
                                              <p:tgtEl>
                                                <p:sldTgt/>
                                              </p:tgtEl>
                                            </p:cond>
                                          </p:endCondLst>
                                        </p:cTn>
                                        <p:tgtEl>
                                          <p:sndTgt r:embed="rId9" name="chimes.wav"/>
                                        </p:tgtEl>
                                      </p:cMediaNode>
                                    </p:audio>
                                  </p:sub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500" fill="hold">
                                          <p:stCondLst>
                                            <p:cond delay="0"/>
                                          </p:stCondLst>
                                        </p:cTn>
                                        <p:tgtEl>
                                          <p:spTgt spid="6155"/>
                                        </p:tgtEl>
                                        <p:attrNameLst>
                                          <p:attrName>style.visibility</p:attrName>
                                        </p:attrNameLst>
                                      </p:cBhvr>
                                      <p:to>
                                        <p:strVal val="visible"/>
                                      </p:to>
                                    </p:set>
                                    <p:anim calcmode="lin" valueType="num">
                                      <p:cBhvr additive="base">
                                        <p:cTn id="11" dur="500" fill="hold"/>
                                        <p:tgtEl>
                                          <p:spTgt spid="6155"/>
                                        </p:tgtEl>
                                        <p:attrNameLst>
                                          <p:attrName>ppt_x</p:attrName>
                                        </p:attrNameLst>
                                      </p:cBhvr>
                                      <p:tavLst>
                                        <p:tav tm="0">
                                          <p:val>
                                            <p:strVal val="#ppt_x"/>
                                          </p:val>
                                        </p:tav>
                                        <p:tav tm="100000">
                                          <p:val>
                                            <p:strVal val="#ppt_x"/>
                                          </p:val>
                                        </p:tav>
                                      </p:tavLst>
                                    </p:anim>
                                    <p:anim calcmode="lin" valueType="num">
                                      <p:cBhvr additive="base">
                                        <p:cTn id="12" dur="500" fill="hold"/>
                                        <p:tgtEl>
                                          <p:spTgt spid="61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5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8" name="Text Box 4"/>
          <p:cNvSpPr txBox="1">
            <a:spLocks noChangeArrowheads="1"/>
          </p:cNvSpPr>
          <p:nvPr>
            <p:custDataLst>
              <p:tags r:id="rId1"/>
            </p:custDataLst>
          </p:nvPr>
        </p:nvSpPr>
        <p:spPr bwMode="auto">
          <a:xfrm>
            <a:off x="385961" y="2751138"/>
            <a:ext cx="3662363" cy="646331"/>
          </a:xfrm>
          <a:prstGeom prst="rect">
            <a:avLst/>
          </a:prstGeom>
          <a:noFill/>
          <a:ln w="9525">
            <a:noFill/>
            <a:miter lim="800000"/>
          </a:ln>
          <a:effectLst/>
        </p:spPr>
        <p:txBody>
          <a:bodyPr wrap="square">
            <a:spAutoFit/>
          </a:bodyPr>
          <a:lstStyle/>
          <a:p>
            <a:pPr marR="0" defTabSz="914400">
              <a:buClrTx/>
              <a:buSzTx/>
              <a:buFont typeface="Arial" panose="020B0604020202020204" pitchFamily="34" charset="0"/>
              <a:defRPr/>
            </a:pPr>
            <a:r>
              <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a:t>
            </a:r>
            <a:r>
              <a:rPr kumimoji="0" lang="en-US" altLang="zh-CN"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1</a:t>
            </a:r>
            <a:r>
              <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）政治：</a:t>
            </a:r>
            <a:endPar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endParaRPr>
          </a:p>
        </p:txBody>
      </p:sp>
      <p:sp>
        <p:nvSpPr>
          <p:cNvPr id="6150" name="Text Box 6"/>
          <p:cNvSpPr txBox="1">
            <a:spLocks noChangeArrowheads="1"/>
          </p:cNvSpPr>
          <p:nvPr>
            <p:custDataLst>
              <p:tags r:id="rId2"/>
            </p:custDataLst>
          </p:nvPr>
        </p:nvSpPr>
        <p:spPr bwMode="auto">
          <a:xfrm>
            <a:off x="385961" y="3922713"/>
            <a:ext cx="3662363" cy="646331"/>
          </a:xfrm>
          <a:prstGeom prst="rect">
            <a:avLst/>
          </a:prstGeom>
          <a:noFill/>
          <a:ln w="9525">
            <a:noFill/>
            <a:miter lim="800000"/>
          </a:ln>
          <a:effectLst/>
        </p:spPr>
        <p:txBody>
          <a:bodyPr wrap="square">
            <a:spAutoFit/>
          </a:bodyPr>
          <a:lstStyle/>
          <a:p>
            <a:pPr marR="0" defTabSz="914400">
              <a:buClrTx/>
              <a:buSzTx/>
              <a:buFont typeface="Arial" panose="020B0604020202020204" pitchFamily="34" charset="0"/>
              <a:defRPr/>
            </a:pPr>
            <a:r>
              <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a:t>
            </a:r>
            <a:r>
              <a:rPr kumimoji="0" lang="en-US" altLang="zh-CN"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2</a:t>
            </a:r>
            <a:r>
              <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）经济：</a:t>
            </a:r>
            <a:endPar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endParaRPr>
          </a:p>
        </p:txBody>
      </p:sp>
      <p:sp>
        <p:nvSpPr>
          <p:cNvPr id="6151" name="Text Box 7"/>
          <p:cNvSpPr txBox="1">
            <a:spLocks noChangeArrowheads="1"/>
          </p:cNvSpPr>
          <p:nvPr>
            <p:custDataLst>
              <p:tags r:id="rId3"/>
            </p:custDataLst>
          </p:nvPr>
        </p:nvSpPr>
        <p:spPr bwMode="auto">
          <a:xfrm>
            <a:off x="385961" y="5264150"/>
            <a:ext cx="5133975" cy="646331"/>
          </a:xfrm>
          <a:prstGeom prst="rect">
            <a:avLst/>
          </a:prstGeom>
          <a:noFill/>
          <a:ln w="9525">
            <a:noFill/>
            <a:miter lim="800000"/>
          </a:ln>
          <a:effectLst/>
        </p:spPr>
        <p:txBody>
          <a:bodyPr wrap="square">
            <a:spAutoFit/>
          </a:bodyPr>
          <a:lstStyle/>
          <a:p>
            <a:pPr marR="0" defTabSz="914400">
              <a:buClrTx/>
              <a:buSzTx/>
              <a:buFont typeface="Arial" panose="020B0604020202020204" pitchFamily="34" charset="0"/>
              <a:defRPr/>
            </a:pPr>
            <a:r>
              <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a:t>
            </a:r>
            <a:r>
              <a:rPr kumimoji="0" lang="en-US" altLang="zh-CN"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3</a:t>
            </a:r>
            <a:r>
              <a:rPr kumimoji="0" lang="zh-CN" altLang="en-US" sz="3600" b="1" kern="1200" cap="none" spc="0" normalizeH="0" baseline="0" noProof="0" dirty="0" smtClean="0">
                <a:solidFill>
                  <a:srgbClr val="FF0000"/>
                </a:solidFill>
                <a:effectLst>
                  <a:outerShdw blurRad="38100" dist="38100" dir="2700000" algn="tl">
                    <a:srgbClr val="C0C0C0"/>
                  </a:outerShdw>
                </a:effectLst>
                <a:latin typeface="黑体" panose="02010609060101010101" pitchFamily="49" charset="-122"/>
                <a:ea typeface="黑体" panose="02010609060101010101" pitchFamily="49" charset="-122"/>
                <a:cs typeface="新宋体" panose="02010609030101010101" charset="-122"/>
              </a:rPr>
              <a:t>）对外政策</a:t>
            </a:r>
            <a:r>
              <a:rPr kumimoji="0" lang="zh-CN" altLang="en-US" sz="3600" b="1" kern="1200" cap="none" spc="0" normalizeH="0" baseline="0" noProof="0" dirty="0" smtClean="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rPr>
              <a:t>：</a:t>
            </a:r>
            <a:endParaRPr kumimoji="0" lang="zh-CN" altLang="en-US" sz="3600" b="1" kern="1200" cap="none" spc="0" normalizeH="0" baseline="0" noProof="0" dirty="0" smtClean="0">
              <a:solidFill>
                <a:srgbClr val="FF0000"/>
              </a:solidFill>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endParaRPr>
          </a:p>
        </p:txBody>
      </p:sp>
      <p:sp>
        <p:nvSpPr>
          <p:cNvPr id="2" name="Text Box 5"/>
          <p:cNvSpPr txBox="1">
            <a:spLocks noChangeArrowheads="1"/>
          </p:cNvSpPr>
          <p:nvPr>
            <p:custDataLst>
              <p:tags r:id="rId4"/>
            </p:custDataLst>
          </p:nvPr>
        </p:nvSpPr>
        <p:spPr bwMode="auto">
          <a:xfrm>
            <a:off x="2855640" y="2782669"/>
            <a:ext cx="8784976" cy="646331"/>
          </a:xfrm>
          <a:prstGeom prst="rect">
            <a:avLst/>
          </a:prstGeom>
          <a:noFill/>
          <a:ln w="9525">
            <a:noFill/>
            <a:miter lim="800000"/>
          </a:ln>
          <a:effectLst/>
        </p:spPr>
        <p:txBody>
          <a:bodyPr wrap="square">
            <a:spAutoFit/>
          </a:bodyPr>
          <a:lstStyle/>
          <a:p>
            <a:pPr marR="0" defTabSz="914400">
              <a:buClrTx/>
              <a:buSzTx/>
              <a:buFont typeface="Arial" panose="020B0604020202020204" pitchFamily="34" charset="0"/>
              <a:defRPr/>
            </a:pPr>
            <a:r>
              <a:rPr kumimoji="0"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mn-cs"/>
              </a:rPr>
              <a:t>幕藩体制，社会等级森严，社会矛盾尖锐。</a:t>
            </a:r>
            <a:endParaRPr kumimoji="0"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
        <p:nvSpPr>
          <p:cNvPr id="3" name="Text Box 8"/>
          <p:cNvSpPr txBox="1">
            <a:spLocks noChangeArrowheads="1"/>
          </p:cNvSpPr>
          <p:nvPr>
            <p:custDataLst>
              <p:tags r:id="rId5"/>
            </p:custDataLst>
          </p:nvPr>
        </p:nvSpPr>
        <p:spPr bwMode="auto">
          <a:xfrm>
            <a:off x="2855640" y="3922713"/>
            <a:ext cx="8784976" cy="1200329"/>
          </a:xfrm>
          <a:prstGeom prst="rect">
            <a:avLst/>
          </a:prstGeom>
          <a:noFill/>
          <a:ln w="9525">
            <a:noFill/>
            <a:miter lim="800000"/>
          </a:ln>
          <a:effectLst/>
        </p:spPr>
        <p:txBody>
          <a:bodyPr wrap="square">
            <a:spAutoFit/>
          </a:bodyPr>
          <a:lstStyle/>
          <a:p>
            <a:pPr marR="0" defTabSz="914400">
              <a:buClrTx/>
              <a:buSzTx/>
              <a:buFont typeface="Arial" panose="020B0604020202020204" pitchFamily="34" charset="0"/>
              <a:defRPr/>
            </a:pPr>
            <a:r>
              <a:rPr kumimoji="0"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mn-cs"/>
              </a:rPr>
              <a:t>手工业破产、黄金外流和重农抑商政策，阻碍了</a:t>
            </a:r>
            <a:r>
              <a:rPr kumimoji="0" lang="zh-CN" altLang="en-US" sz="3600" b="1" kern="1200" cap="none" spc="0" normalizeH="0" baseline="0" noProof="0" dirty="0" smtClean="0">
                <a:solidFill>
                  <a:srgbClr val="FF3300"/>
                </a:solidFill>
                <a:effectLst>
                  <a:outerShdw blurRad="38100" dist="38100" dir="2700000" algn="tl">
                    <a:srgbClr val="C0C0C0"/>
                  </a:outerShdw>
                </a:effectLst>
                <a:latin typeface="黑体" panose="02010609060101010101" pitchFamily="49" charset="-122"/>
                <a:ea typeface="黑体" panose="02010609060101010101" pitchFamily="49" charset="-122"/>
                <a:cs typeface="+mn-cs"/>
              </a:rPr>
              <a:t>资本主义</a:t>
            </a:r>
            <a:r>
              <a:rPr kumimoji="0"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mn-cs"/>
              </a:rPr>
              <a:t>的发展。</a:t>
            </a:r>
            <a:endParaRPr kumimoji="0"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mn-cs"/>
            </a:endParaRPr>
          </a:p>
        </p:txBody>
      </p:sp>
      <p:sp>
        <p:nvSpPr>
          <p:cNvPr id="4" name="Text Box 12"/>
          <p:cNvSpPr txBox="1">
            <a:spLocks noChangeArrowheads="1"/>
          </p:cNvSpPr>
          <p:nvPr>
            <p:custDataLst>
              <p:tags r:id="rId6"/>
            </p:custDataLst>
          </p:nvPr>
        </p:nvSpPr>
        <p:spPr bwMode="auto">
          <a:xfrm>
            <a:off x="3863752" y="5265337"/>
            <a:ext cx="7556500" cy="646331"/>
          </a:xfrm>
          <a:prstGeom prst="rect">
            <a:avLst/>
          </a:prstGeom>
          <a:noFill/>
          <a:ln w="9525">
            <a:noFill/>
            <a:miter lim="800000"/>
          </a:ln>
          <a:effectLst/>
        </p:spPr>
        <p:txBody>
          <a:bodyPr wrap="square">
            <a:spAutoFit/>
          </a:bodyPr>
          <a:lstStyle/>
          <a:p>
            <a:pPr marR="0" defTabSz="914400">
              <a:spcBef>
                <a:spcPct val="50000"/>
              </a:spcBef>
              <a:buClrTx/>
              <a:buSzTx/>
              <a:buFont typeface="Arial" panose="020B0604020202020204" pitchFamily="34" charset="0"/>
              <a:defRPr/>
            </a:pPr>
            <a:r>
              <a:rPr kumimoji="1" lang="zh-CN" altLang="en-US" sz="3600" b="1" kern="1200" cap="none" spc="0" normalizeH="0" baseline="0" noProof="0"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黑体" panose="02010609060101010101" pitchFamily="49" charset="-122"/>
              </a:rPr>
              <a:t>闭关锁国政策</a:t>
            </a:r>
            <a:r>
              <a:rPr kumimoji="1"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rPr>
              <a:t>使日本落后于世界。</a:t>
            </a:r>
            <a:endParaRPr kumimoji="1" lang="zh-CN" altLang="en-US" sz="3600" b="1" kern="1200" cap="none" spc="0" normalizeH="0" baseline="0" noProof="0" dirty="0" smtClean="0">
              <a:effectLst>
                <a:outerShdw blurRad="38100" dist="38100" dir="2700000" algn="tl">
                  <a:srgbClr val="C0C0C0"/>
                </a:outerShdw>
              </a:effectLst>
              <a:latin typeface="黑体" panose="02010609060101010101" pitchFamily="49" charset="-122"/>
              <a:ea typeface="黑体" panose="02010609060101010101" pitchFamily="49" charset="-122"/>
              <a:cs typeface="黑体" panose="02010609060101010101" pitchFamily="49" charset="-122"/>
            </a:endParaRPr>
          </a:p>
        </p:txBody>
      </p:sp>
      <p:sp>
        <p:nvSpPr>
          <p:cNvPr id="64525" name="Oval 11"/>
          <p:cNvSpPr/>
          <p:nvPr>
            <p:custDataLst>
              <p:tags r:id="rId7"/>
            </p:custDataLst>
          </p:nvPr>
        </p:nvSpPr>
        <p:spPr>
          <a:xfrm>
            <a:off x="1968987" y="2586940"/>
            <a:ext cx="7797800" cy="3317875"/>
          </a:xfrm>
          <a:prstGeom prst="ellipse">
            <a:avLst/>
          </a:prstGeom>
          <a:solidFill>
            <a:schemeClr val="accent1">
              <a:lumMod val="20000"/>
              <a:lumOff val="80000"/>
            </a:schemeClr>
          </a:solidFill>
          <a:ln w="9525" cap="flat" cmpd="sng">
            <a:solidFill>
              <a:schemeClr val="tx1"/>
            </a:solidFill>
            <a:prstDash val="solid"/>
            <a:round/>
            <a:headEnd type="none" w="med" len="med"/>
            <a:tailEnd type="none" w="med" len="med"/>
          </a:ln>
        </p:spPr>
        <p:txBody>
          <a:bodyPr anchor="ctr" anchorCtr="0"/>
          <a:lstStyle/>
          <a:p>
            <a:pPr algn="ctr"/>
            <a:r>
              <a:rPr lang="zh-CN" altLang="en-US" sz="4400" b="1" u="none" dirty="0">
                <a:latin typeface="黑体" panose="02010609060101010101" pitchFamily="49" charset="-122"/>
                <a:ea typeface="黑体" panose="02010609060101010101" pitchFamily="49" charset="-122"/>
                <a:cs typeface="新宋体" panose="02010609030101010101" charset="-122"/>
              </a:rPr>
              <a:t>根本原因</a:t>
            </a:r>
            <a:r>
              <a:rPr lang="en-US" altLang="zh-CN" sz="4400" b="1" u="none" dirty="0">
                <a:latin typeface="黑体" panose="02010609060101010101" pitchFamily="49" charset="-122"/>
                <a:ea typeface="黑体" panose="02010609060101010101" pitchFamily="49" charset="-122"/>
                <a:cs typeface="新宋体" panose="02010609030101010101" charset="-122"/>
              </a:rPr>
              <a:t>:</a:t>
            </a:r>
            <a:endParaRPr lang="en-US" altLang="zh-CN" sz="4400" b="1" u="none" dirty="0">
              <a:latin typeface="黑体" panose="02010609060101010101" pitchFamily="49" charset="-122"/>
              <a:ea typeface="黑体" panose="02010609060101010101" pitchFamily="49" charset="-122"/>
              <a:cs typeface="新宋体" panose="02010609030101010101" charset="-122"/>
            </a:endParaRPr>
          </a:p>
          <a:p>
            <a:pPr algn="ctr"/>
            <a:r>
              <a:rPr lang="zh-CN" altLang="en-US" sz="4400" b="1" u="none" dirty="0">
                <a:latin typeface="黑体" panose="02010609060101010101" pitchFamily="49" charset="-122"/>
                <a:ea typeface="黑体" panose="02010609060101010101" pitchFamily="49" charset="-122"/>
                <a:cs typeface="新宋体" panose="02010609030101010101" charset="-122"/>
              </a:rPr>
              <a:t>幕府的封建专制统治严重阻碍了日本资本主义的</a:t>
            </a:r>
            <a:r>
              <a:rPr lang="zh-CN" altLang="en-US" sz="4400" b="1" u="none" dirty="0" smtClean="0">
                <a:latin typeface="黑体" panose="02010609060101010101" pitchFamily="49" charset="-122"/>
                <a:ea typeface="黑体" panose="02010609060101010101" pitchFamily="49" charset="-122"/>
                <a:cs typeface="新宋体" panose="02010609030101010101" charset="-122"/>
              </a:rPr>
              <a:t>发展</a:t>
            </a:r>
            <a:endParaRPr lang="zh-CN" altLang="en-US" sz="4400" b="1" u="none" dirty="0">
              <a:latin typeface="黑体" panose="02010609060101010101" pitchFamily="49" charset="-122"/>
              <a:ea typeface="黑体" panose="02010609060101010101" pitchFamily="49" charset="-122"/>
              <a:cs typeface="新宋体" panose="02010609030101010101" charset="-122"/>
            </a:endParaRPr>
          </a:p>
        </p:txBody>
      </p:sp>
      <p:sp>
        <p:nvSpPr>
          <p:cNvPr id="6155" name="Rectangle 11"/>
          <p:cNvSpPr>
            <a:spLocks noChangeArrowheads="1"/>
          </p:cNvSpPr>
          <p:nvPr>
            <p:custDataLst>
              <p:tags r:id="rId8"/>
            </p:custDataLst>
          </p:nvPr>
        </p:nvSpPr>
        <p:spPr bwMode="auto">
          <a:xfrm>
            <a:off x="839415" y="1052736"/>
            <a:ext cx="10513119" cy="1512168"/>
          </a:xfrm>
          <a:prstGeom prst="rect">
            <a:avLst/>
          </a:prstGeom>
          <a:noFill/>
          <a:ln w="9525">
            <a:noFill/>
            <a:miter lim="800000"/>
          </a:ln>
        </p:spPr>
        <p:txBody>
          <a:bodyPr anchor="b"/>
          <a:lstStyle/>
          <a:p>
            <a:pPr marL="0" marR="0" lvl="0" algn="just" defTabSz="914400" rtl="0" eaLnBrk="1" fontAlgn="base" latinLnBrk="0" hangingPunct="1">
              <a:lnSpc>
                <a:spcPct val="150000"/>
              </a:lnSpc>
              <a:buClrTx/>
              <a:buSzTx/>
              <a:buFontTx/>
              <a:buNone/>
            </a:pPr>
            <a:r>
              <a:rPr kumimoji="0" lang="zh-CN" altLang="en-US" sz="3200" b="1" i="0" strike="noStrike" kern="1200" cap="none" spc="0" normalizeH="0" baseline="0" dirty="0">
                <a:solidFill>
                  <a:schemeClr val="tx1"/>
                </a:solidFill>
                <a:latin typeface="黑体" panose="02010609060101010101" pitchFamily="49" charset="-122"/>
                <a:ea typeface="黑体" panose="02010609060101010101" pitchFamily="49" charset="-122"/>
              </a:rPr>
              <a:t>探究一：依据图片和材料分析幕府</a:t>
            </a:r>
            <a:r>
              <a:rPr lang="zh-CN" altLang="en-US" sz="3200" b="1" strike="noStrike" dirty="0">
                <a:solidFill>
                  <a:schemeClr val="tx1"/>
                </a:solidFill>
                <a:latin typeface="黑体" panose="02010609060101010101" pitchFamily="49" charset="-122"/>
                <a:ea typeface="黑体" panose="02010609060101010101" pitchFamily="49" charset="-122"/>
                <a:sym typeface="+mn-ea"/>
              </a:rPr>
              <a:t>统治出现哪些</a:t>
            </a:r>
            <a:r>
              <a:rPr kumimoji="0" lang="zh-CN" altLang="en-US" sz="3200" b="1" i="0" strike="noStrike" kern="1200" cap="none" spc="0" normalizeH="0" baseline="0" dirty="0">
                <a:solidFill>
                  <a:schemeClr val="tx1"/>
                </a:solidFill>
                <a:latin typeface="黑体" panose="02010609060101010101" pitchFamily="49" charset="-122"/>
                <a:ea typeface="黑体" panose="02010609060101010101" pitchFamily="49" charset="-122"/>
              </a:rPr>
              <a:t>严重危机（内忧）？提示：（1）政治（2）</a:t>
            </a:r>
            <a:r>
              <a:rPr lang="zh-CN" altLang="en-US" sz="3200" b="1" strike="noStrike" dirty="0">
                <a:solidFill>
                  <a:schemeClr val="tx1"/>
                </a:solidFill>
                <a:latin typeface="黑体" panose="02010609060101010101" pitchFamily="49" charset="-122"/>
                <a:ea typeface="黑体" panose="02010609060101010101" pitchFamily="49" charset="-122"/>
                <a:sym typeface="+mn-ea"/>
              </a:rPr>
              <a:t>经济（3）对外政策</a:t>
            </a:r>
            <a:endParaRPr kumimoji="0" lang="zh-CN" altLang="en-US" sz="3200" b="1" i="0" strike="noStrike" kern="1200" cap="none" spc="0" normalizeH="0" baseline="0" dirty="0">
              <a:solidFill>
                <a:schemeClr val="tx1"/>
              </a:solidFill>
              <a:latin typeface="黑体" panose="02010609060101010101" pitchFamily="49" charset="-122"/>
              <a:ea typeface="黑体" panose="02010609060101010101" pitchFamily="49" charset="-122"/>
              <a:sym typeface="+mn-ea"/>
            </a:endParaRPr>
          </a:p>
        </p:txBody>
      </p:sp>
      <p:grpSp>
        <p:nvGrpSpPr>
          <p:cNvPr id="12" name="组合 14"/>
          <p:cNvGrpSpPr/>
          <p:nvPr/>
        </p:nvGrpSpPr>
        <p:grpSpPr>
          <a:xfrm>
            <a:off x="3353884" y="99503"/>
            <a:ext cx="6351269" cy="645161"/>
            <a:chOff x="824685" y="1503178"/>
            <a:chExt cx="6351945" cy="645828"/>
          </a:xfrm>
        </p:grpSpPr>
        <p:sp>
          <p:nvSpPr>
            <p:cNvPr id="13" name="圆角矩形 12"/>
            <p:cNvSpPr/>
            <p:nvPr>
              <p:custDataLst>
                <p:tags r:id="rId9"/>
              </p:custDataLst>
            </p:nvPr>
          </p:nvSpPr>
          <p:spPr>
            <a:xfrm>
              <a:off x="824685" y="1585719"/>
              <a:ext cx="6351945" cy="53967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14" name="TextBox 12"/>
            <p:cNvSpPr txBox="1"/>
            <p:nvPr>
              <p:custDataLst>
                <p:tags r:id="rId10"/>
              </p:custDataLst>
            </p:nvPr>
          </p:nvSpPr>
          <p:spPr>
            <a:xfrm>
              <a:off x="1124410" y="1503178"/>
              <a:ext cx="5752497" cy="645828"/>
            </a:xfrm>
            <a:prstGeom prst="rect">
              <a:avLst/>
            </a:prstGeom>
            <a:noFill/>
            <a:ln w="9525">
              <a:noFill/>
            </a:ln>
          </p:spPr>
          <p:txBody>
            <a:bodyPr wrap="square">
              <a:sp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探病因</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的原因</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spTree>
    <p:custDataLst>
      <p:tags r:id="rId1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500" fill="hold">
                                          <p:stCondLst>
                                            <p:cond delay="0"/>
                                          </p:stCondLst>
                                        </p:cTn>
                                        <p:tgtEl>
                                          <p:spTgt spid="3"/>
                                        </p:tgtEl>
                                        <p:attrNameLst>
                                          <p:attrName>style.visibility</p:attrName>
                                        </p:attrNameLst>
                                      </p:cBhvr>
                                      <p:to>
                                        <p:strVal val="visible"/>
                                      </p:to>
                                    </p:set>
                                    <p:animEffect transition="in" filter="slide(fromBottom)">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ipe(down)">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4525"/>
                                        </p:tgtEl>
                                        <p:attrNameLst>
                                          <p:attrName>style.visibility</p:attrName>
                                        </p:attrNameLst>
                                      </p:cBhvr>
                                      <p:to>
                                        <p:strVal val="visible"/>
                                      </p:to>
                                    </p:set>
                                    <p:animEffect transition="in" filter="dissolve">
                                      <p:cBhvr>
                                        <p:cTn id="22" dur="500"/>
                                        <p:tgtEl>
                                          <p:spTgt spid="645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3" grpId="0" bldLvl="0" animBg="1"/>
      <p:bldP spid="4" grpId="0" bldLvl="0" animBg="1"/>
      <p:bldP spid="64525"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1"/>
          <p:cNvSpPr>
            <a:spLocks noChangeArrowheads="1"/>
          </p:cNvSpPr>
          <p:nvPr>
            <p:custDataLst>
              <p:tags r:id="rId1"/>
            </p:custDataLst>
          </p:nvPr>
        </p:nvSpPr>
        <p:spPr bwMode="auto">
          <a:xfrm>
            <a:off x="839416" y="1141657"/>
            <a:ext cx="10527328" cy="526261"/>
          </a:xfrm>
          <a:prstGeom prst="rect">
            <a:avLst/>
          </a:prstGeom>
          <a:noFill/>
          <a:ln w="9525">
            <a:noFill/>
            <a:miter lim="800000"/>
          </a:ln>
        </p:spPr>
        <p:txBody>
          <a:bodyPr anchor="b"/>
          <a:lstStyle/>
          <a:p>
            <a:pPr marL="0" marR="0" lvl="0" algn="just" defTabSz="914400" rtl="0" eaLnBrk="1" fontAlgn="base" latinLnBrk="0" hangingPunct="1">
              <a:lnSpc>
                <a:spcPct val="100000"/>
              </a:lnSpc>
              <a:buClrTx/>
              <a:buSzTx/>
              <a:buFontTx/>
              <a:buNone/>
            </a:pPr>
            <a:r>
              <a:rPr kumimoji="0" lang="zh-CN" altLang="en-US" sz="2800" b="1" i="0" u="none" strike="noStrike" kern="1200" cap="none" spc="0" normalizeH="0" baseline="0" dirty="0">
                <a:solidFill>
                  <a:schemeClr val="tx1"/>
                </a:solidFill>
                <a:latin typeface="黑体" panose="02010609060101010101" pitchFamily="49" charset="-122"/>
                <a:ea typeface="黑体" panose="02010609060101010101" pitchFamily="49" charset="-122"/>
                <a:cs typeface="+mn-cs"/>
              </a:rPr>
              <a:t>探究二：依据图片和材料分析幕府</a:t>
            </a:r>
            <a:r>
              <a:rPr lang="zh-CN" altLang="en-US" sz="2800" b="1" u="none" strike="noStrike" dirty="0">
                <a:solidFill>
                  <a:schemeClr val="tx1"/>
                </a:solidFill>
                <a:latin typeface="黑体" panose="02010609060101010101" pitchFamily="49" charset="-122"/>
                <a:ea typeface="黑体" panose="02010609060101010101" pitchFamily="49" charset="-122"/>
                <a:cs typeface="+mn-cs"/>
                <a:sym typeface="+mn-ea"/>
              </a:rPr>
              <a:t>统治遭遇的</a:t>
            </a:r>
            <a:r>
              <a:rPr kumimoji="0" lang="zh-CN" altLang="en-US" sz="2800" b="1" i="0" u="none" strike="noStrike" kern="1200" cap="none" spc="0" normalizeH="0" baseline="0" dirty="0">
                <a:solidFill>
                  <a:schemeClr val="tx1"/>
                </a:solidFill>
                <a:latin typeface="黑体" panose="02010609060101010101" pitchFamily="49" charset="-122"/>
                <a:ea typeface="黑体" panose="02010609060101010101" pitchFamily="49" charset="-122"/>
                <a:cs typeface="+mn-cs"/>
              </a:rPr>
              <a:t>严重危机（外患）？</a:t>
            </a:r>
            <a:endParaRPr kumimoji="0" lang="zh-CN" altLang="en-US" sz="2800" b="1" i="0" u="none" strike="noStrike" kern="1200" cap="none" spc="0" normalizeH="0" baseline="0" dirty="0">
              <a:solidFill>
                <a:schemeClr val="tx1"/>
              </a:solidFill>
              <a:latin typeface="黑体" panose="02010609060101010101" pitchFamily="49" charset="-122"/>
              <a:ea typeface="黑体" panose="02010609060101010101" pitchFamily="49" charset="-122"/>
              <a:cs typeface="+mn-cs"/>
              <a:sym typeface="+mn-ea"/>
            </a:endParaRPr>
          </a:p>
        </p:txBody>
      </p:sp>
      <p:sp>
        <p:nvSpPr>
          <p:cNvPr id="4" name="矩形 3"/>
          <p:cNvSpPr/>
          <p:nvPr>
            <p:custDataLst>
              <p:tags r:id="rId2"/>
            </p:custDataLst>
          </p:nvPr>
        </p:nvSpPr>
        <p:spPr>
          <a:xfrm>
            <a:off x="551384" y="1934744"/>
            <a:ext cx="6150288" cy="3291840"/>
          </a:xfrm>
          <a:prstGeom prst="rect">
            <a:avLst/>
          </a:prstGeom>
        </p:spPr>
        <p:style>
          <a:lnRef idx="2">
            <a:schemeClr val="accent1"/>
          </a:lnRef>
          <a:fillRef idx="1">
            <a:schemeClr val="lt1"/>
          </a:fillRef>
          <a:effectRef idx="0">
            <a:schemeClr val="accent1"/>
          </a:effectRef>
          <a:fontRef idx="minor">
            <a:schemeClr val="dk1"/>
          </a:fontRef>
        </p:style>
        <p:txBody>
          <a:bodyPr wrap="square">
            <a:spAutoFit/>
          </a:bodyPr>
          <a:lstStyle/>
          <a:p>
            <a:pPr algn="just" fontAlgn="base"/>
            <a:r>
              <a:rPr lang="en-US" altLang="zh-CN" sz="4000" strike="noStrike" noProof="1"/>
              <a:t> </a:t>
            </a:r>
            <a:r>
              <a:rPr lang="en-US" altLang="zh-CN" sz="4000" strike="noStrike" noProof="1" smtClean="0"/>
              <a:t>    </a:t>
            </a:r>
            <a:r>
              <a:rPr lang="en-US" altLang="zh-CN" sz="2800" b="1" strike="noStrike" noProof="1" smtClean="0">
                <a:latin typeface="黑体" panose="02010609060101010101" pitchFamily="49" charset="-122"/>
                <a:ea typeface="黑体" panose="02010609060101010101" pitchFamily="49" charset="-122"/>
                <a:cs typeface="新宋体" panose="02010609030101010101" charset="-122"/>
              </a:rPr>
              <a:t>1853 </a:t>
            </a:r>
            <a:r>
              <a:rPr lang="zh-CN" altLang="en-US" sz="2800" b="1" strike="noStrike" noProof="1">
                <a:latin typeface="黑体" panose="02010609060101010101" pitchFamily="49" charset="-122"/>
                <a:ea typeface="黑体" panose="02010609060101010101" pitchFamily="49" charset="-122"/>
                <a:cs typeface="新宋体" panose="02010609030101010101" charset="-122"/>
              </a:rPr>
              <a:t>年</a:t>
            </a:r>
            <a:r>
              <a:rPr lang="en-US" altLang="zh-CN" sz="2800" b="1" strike="noStrike" noProof="1">
                <a:latin typeface="黑体" panose="02010609060101010101" pitchFamily="49" charset="-122"/>
                <a:ea typeface="黑体" panose="02010609060101010101" pitchFamily="49" charset="-122"/>
                <a:cs typeface="新宋体" panose="02010609030101010101" charset="-122"/>
              </a:rPr>
              <a:t>,</a:t>
            </a:r>
            <a:r>
              <a:rPr lang="zh-CN" altLang="en-US" sz="2800" b="1" u="sng" strike="noStrike" noProof="1">
                <a:solidFill>
                  <a:srgbClr val="FF0000"/>
                </a:solidFill>
                <a:latin typeface="黑体" panose="02010609060101010101" pitchFamily="49" charset="-122"/>
                <a:ea typeface="黑体" panose="02010609060101010101" pitchFamily="49" charset="-122"/>
                <a:cs typeface="新宋体" panose="02010609030101010101" charset="-122"/>
              </a:rPr>
              <a:t>美国司令官马修</a:t>
            </a:r>
            <a:r>
              <a:rPr lang="en-US" altLang="zh-CN" sz="2800" b="1" u="sng" strike="noStrike" noProof="1">
                <a:solidFill>
                  <a:srgbClr val="FF0000"/>
                </a:solidFill>
                <a:latin typeface="黑体" panose="02010609060101010101" pitchFamily="49" charset="-122"/>
                <a:ea typeface="黑体" panose="02010609060101010101" pitchFamily="49" charset="-122"/>
                <a:cs typeface="新宋体" panose="02010609030101010101" charset="-122"/>
              </a:rPr>
              <a:t>·</a:t>
            </a:r>
            <a:r>
              <a:rPr lang="zh-CN" altLang="en-US" sz="2800" b="1" u="sng" strike="noStrike" noProof="1">
                <a:solidFill>
                  <a:srgbClr val="FF0000"/>
                </a:solidFill>
                <a:latin typeface="黑体" panose="02010609060101010101" pitchFamily="49" charset="-122"/>
                <a:ea typeface="黑体" panose="02010609060101010101" pitchFamily="49" charset="-122"/>
                <a:cs typeface="新宋体" panose="02010609030101010101" charset="-122"/>
              </a:rPr>
              <a:t>培里</a:t>
            </a:r>
            <a:r>
              <a:rPr lang="zh-CN" altLang="en-US" sz="2800" b="1" strike="noStrike" noProof="1">
                <a:latin typeface="黑体" panose="02010609060101010101" pitchFamily="49" charset="-122"/>
                <a:ea typeface="黑体" panose="02010609060101010101" pitchFamily="49" charset="-122"/>
                <a:cs typeface="新宋体" panose="02010609030101010101" charset="-122"/>
              </a:rPr>
              <a:t>率舰，出现浦贺近海，武力威逼日本，</a:t>
            </a:r>
            <a:r>
              <a:rPr lang="zh-CN" altLang="en-US" sz="2800" b="1" u="sng" strike="noStrike" noProof="1">
                <a:solidFill>
                  <a:srgbClr val="FF0000"/>
                </a:solidFill>
                <a:latin typeface="黑体" panose="02010609060101010101" pitchFamily="49" charset="-122"/>
                <a:ea typeface="黑体" panose="02010609060101010101" pitchFamily="49" charset="-122"/>
                <a:cs typeface="新宋体" panose="02010609030101010101" charset="-122"/>
              </a:rPr>
              <a:t>日本幕府只好与美国签订不平等</a:t>
            </a:r>
            <a:r>
              <a:rPr lang="zh-CN" altLang="en-US" sz="2800" b="1" strike="noStrike" noProof="1">
                <a:latin typeface="黑体" panose="02010609060101010101" pitchFamily="49" charset="-122"/>
                <a:ea typeface="黑体" panose="02010609060101010101" pitchFamily="49" charset="-122"/>
                <a:cs typeface="新宋体" panose="02010609030101010101" charset="-122"/>
              </a:rPr>
              <a:t>条约。从此</a:t>
            </a:r>
            <a:r>
              <a:rPr lang="zh-CN" altLang="en-US" sz="2800" b="1" u="sng" strike="noStrike" noProof="1">
                <a:solidFill>
                  <a:srgbClr val="FF0000"/>
                </a:solidFill>
                <a:latin typeface="黑体" panose="02010609060101010101" pitchFamily="49" charset="-122"/>
                <a:ea typeface="黑体" panose="02010609060101010101" pitchFamily="49" charset="-122"/>
                <a:cs typeface="新宋体" panose="02010609030101010101" charset="-122"/>
              </a:rPr>
              <a:t>打开了日本的大</a:t>
            </a:r>
            <a:r>
              <a:rPr lang="zh-CN" altLang="en-US" sz="2800" b="1" strike="noStrike" noProof="1">
                <a:latin typeface="黑体" panose="02010609060101010101" pitchFamily="49" charset="-122"/>
                <a:ea typeface="黑体" panose="02010609060101010101" pitchFamily="49" charset="-122"/>
                <a:cs typeface="新宋体" panose="02010609030101010101" charset="-122"/>
              </a:rPr>
              <a:t>门。西方列强风闻日本开国，纷纷来到日本强行与其签订各自的不平等条约。</a:t>
            </a:r>
            <a:r>
              <a:rPr lang="zh-CN" altLang="en-US" sz="2800" b="1" u="sng" strike="noStrike" noProof="1">
                <a:solidFill>
                  <a:srgbClr val="FF0000"/>
                </a:solidFill>
                <a:latin typeface="黑体" panose="02010609060101010101" pitchFamily="49" charset="-122"/>
                <a:ea typeface="黑体" panose="02010609060101010101" pitchFamily="49" charset="-122"/>
                <a:cs typeface="新宋体" panose="02010609030101010101" charset="-122"/>
              </a:rPr>
              <a:t>日本面临着沦为半殖民地的危机</a:t>
            </a:r>
            <a:r>
              <a:rPr lang="zh-CN" altLang="en-US" sz="2800" b="1" strike="noStrike" noProof="1">
                <a:latin typeface="黑体" panose="02010609060101010101" pitchFamily="49" charset="-122"/>
                <a:ea typeface="黑体" panose="02010609060101010101" pitchFamily="49" charset="-122"/>
                <a:cs typeface="新宋体" panose="02010609030101010101" charset="-122"/>
              </a:rPr>
              <a:t>。</a:t>
            </a:r>
            <a:endParaRPr lang="zh-CN" altLang="en-US" sz="2800" b="1" strike="noStrike" noProof="1">
              <a:latin typeface="黑体" panose="02010609060101010101" pitchFamily="49" charset="-122"/>
              <a:ea typeface="黑体" panose="02010609060101010101" pitchFamily="49" charset="-122"/>
              <a:cs typeface="新宋体" panose="02010609030101010101" charset="-122"/>
            </a:endParaRPr>
          </a:p>
        </p:txBody>
      </p:sp>
      <p:pic>
        <p:nvPicPr>
          <p:cNvPr id="57347" name="Picture 3" descr="150A03943-28"/>
          <p:cNvPicPr>
            <a:picLocks noChangeAspect="1" noChangeArrowheads="1"/>
          </p:cNvPicPr>
          <p:nvPr>
            <p:custDataLst>
              <p:tags r:id="rId3"/>
            </p:custDataLst>
          </p:nvPr>
        </p:nvPicPr>
        <p:blipFill>
          <a:blip r:embed="rId4">
            <a:lum bright="-6000" contrast="18000"/>
            <a:extLst>
              <a:ext uri="{28A0092B-C50C-407E-A947-70E740481C1C}">
                <a14:useLocalDpi xmlns:a14="http://schemas.microsoft.com/office/drawing/2010/main" val="0"/>
              </a:ext>
            </a:extLst>
          </a:blip>
          <a:srcRect/>
          <a:stretch>
            <a:fillRect/>
          </a:stretch>
        </p:blipFill>
        <p:spPr bwMode="auto">
          <a:xfrm>
            <a:off x="6863462" y="1959826"/>
            <a:ext cx="4775200" cy="324167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矩形 4"/>
          <p:cNvSpPr/>
          <p:nvPr>
            <p:custDataLst>
              <p:tags r:id="rId5"/>
            </p:custDataLst>
          </p:nvPr>
        </p:nvSpPr>
        <p:spPr>
          <a:xfrm>
            <a:off x="1126267" y="5589240"/>
            <a:ext cx="9953625" cy="646331"/>
          </a:xfrm>
          <a:prstGeom prst="rect">
            <a:avLst/>
          </a:prstGeom>
          <a:solidFill>
            <a:schemeClr val="accent1">
              <a:lumMod val="20000"/>
              <a:lumOff val="80000"/>
            </a:schemeClr>
          </a:solidFill>
          <a:ln w="9525">
            <a:noFill/>
          </a:ln>
        </p:spPr>
        <p:txBody>
          <a:bodyPr wrap="square">
            <a:spAutoFit/>
          </a:bodyPr>
          <a:lstStyle/>
          <a:p>
            <a:pPr algn="ctr" fontAlgn="base">
              <a:buClrTx/>
              <a:buSzTx/>
              <a:buFontTx/>
            </a:pPr>
            <a:r>
              <a:rPr lang="zh-CN" altLang="en-US" sz="3600" b="1" u="none" strike="noStrike" dirty="0">
                <a:latin typeface="黑体" panose="02010609060101010101" pitchFamily="49" charset="-122"/>
                <a:ea typeface="黑体" panose="02010609060101010101" pitchFamily="49" charset="-122"/>
                <a:cs typeface="+mn-cs"/>
                <a:sym typeface="+mn-ea"/>
              </a:rPr>
              <a:t>外患：西方</a:t>
            </a:r>
            <a:r>
              <a:rPr lang="zh-CN" altLang="en-US" sz="3600" b="1" u="none" strike="noStrike" noProof="1">
                <a:latin typeface="黑体" panose="02010609060101010101" pitchFamily="49" charset="-122"/>
                <a:ea typeface="黑体" panose="02010609060101010101" pitchFamily="49" charset="-122"/>
                <a:cs typeface="+mn-cs"/>
              </a:rPr>
              <a:t>列强的入侵，激化了民族矛盾。  </a:t>
            </a:r>
            <a:endParaRPr lang="zh-CN" altLang="en-US" sz="3600" b="1" u="none" strike="noStrike" noProof="1">
              <a:latin typeface="黑体" panose="02010609060101010101" pitchFamily="49" charset="-122"/>
              <a:ea typeface="黑体" panose="02010609060101010101" pitchFamily="49" charset="-122"/>
              <a:cs typeface="+mn-cs"/>
            </a:endParaRPr>
          </a:p>
        </p:txBody>
      </p:sp>
      <p:grpSp>
        <p:nvGrpSpPr>
          <p:cNvPr id="8" name="组合 14"/>
          <p:cNvGrpSpPr/>
          <p:nvPr/>
        </p:nvGrpSpPr>
        <p:grpSpPr>
          <a:xfrm>
            <a:off x="3353884" y="99503"/>
            <a:ext cx="6351269" cy="645161"/>
            <a:chOff x="824685" y="1503178"/>
            <a:chExt cx="6351945" cy="645828"/>
          </a:xfrm>
        </p:grpSpPr>
        <p:sp>
          <p:nvSpPr>
            <p:cNvPr id="9" name="圆角矩形 8"/>
            <p:cNvSpPr/>
            <p:nvPr>
              <p:custDataLst>
                <p:tags r:id="rId6"/>
              </p:custDataLst>
            </p:nvPr>
          </p:nvSpPr>
          <p:spPr>
            <a:xfrm>
              <a:off x="824685" y="1585719"/>
              <a:ext cx="6351945" cy="53967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cs typeface="+mn-cs"/>
              </a:endParaRPr>
            </a:p>
          </p:txBody>
        </p:sp>
        <p:sp>
          <p:nvSpPr>
            <p:cNvPr id="10" name="TextBox 12"/>
            <p:cNvSpPr txBox="1"/>
            <p:nvPr>
              <p:custDataLst>
                <p:tags r:id="rId7"/>
              </p:custDataLst>
            </p:nvPr>
          </p:nvSpPr>
          <p:spPr>
            <a:xfrm>
              <a:off x="1124410" y="1503178"/>
              <a:ext cx="5752497" cy="645828"/>
            </a:xfrm>
            <a:prstGeom prst="rect">
              <a:avLst/>
            </a:prstGeom>
            <a:noFill/>
            <a:ln w="9525">
              <a:noFill/>
            </a:ln>
          </p:spPr>
          <p:txBody>
            <a:bodyPr wrap="square">
              <a:sp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探病因</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的原因</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spTree>
    <p:custDataLst>
      <p:tags r:id="rId8"/>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ppt_x</p:attrName>
                                        </p:attrNameLst>
                                      </p:cBhvr>
                                      <p:tavLst>
                                        <p:tav tm="0">
                                          <p:val>
                                            <p:strVal val="#ppt_x"/>
                                          </p:val>
                                        </p:tav>
                                        <p:tav tm="100000">
                                          <p:val>
                                            <p:strVal val="#ppt_x"/>
                                          </p:val>
                                        </p:tav>
                                      </p:tavLst>
                                    </p:anim>
                                    <p:anim calcmode="lin" valueType="num">
                                      <p:cBhvr>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5" fill="hold" grpId="0" nodeType="clickEffect">
                                  <p:stCondLst>
                                    <p:cond delay="0"/>
                                  </p:stCondLst>
                                  <p:childTnLst>
                                    <p:set>
                                      <p:cBhvr>
                                        <p:cTn id="12" dur="500" fill="hold">
                                          <p:stCondLst>
                                            <p:cond delay="0"/>
                                          </p:stCondLst>
                                        </p:cTn>
                                        <p:tgtEl>
                                          <p:spTgt spid="4"/>
                                        </p:tgtEl>
                                        <p:attrNameLst>
                                          <p:attrName>style.visibility</p:attrName>
                                        </p:attrNameLst>
                                      </p:cBhvr>
                                      <p:to>
                                        <p:strVal val="visible"/>
                                      </p:to>
                                    </p:set>
                                    <p:animEffect transition="in" filter="blinds(vertic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nodeType="clickEffect">
                                  <p:stCondLst>
                                    <p:cond delay="0"/>
                                  </p:stCondLst>
                                  <p:childTnLst>
                                    <p:set>
                                      <p:cBhvr>
                                        <p:cTn id="17" dur="1" fill="hold">
                                          <p:stCondLst>
                                            <p:cond delay="0"/>
                                          </p:stCondLst>
                                        </p:cTn>
                                        <p:tgtEl>
                                          <p:spTgt spid="57347"/>
                                        </p:tgtEl>
                                        <p:attrNameLst>
                                          <p:attrName>style.visibility</p:attrName>
                                        </p:attrNameLst>
                                      </p:cBhvr>
                                      <p:to>
                                        <p:strVal val="visible"/>
                                      </p:to>
                                    </p:set>
                                    <p:animEffect transition="in" filter="blinds(horizontal)">
                                      <p:cBhvr>
                                        <p:cTn id="18" dur="500"/>
                                        <p:tgtEl>
                                          <p:spTgt spid="57347"/>
                                        </p:tgtEl>
                                      </p:cBhvr>
                                    </p:animEffect>
                                  </p:childTnLst>
                                </p:cTn>
                              </p:par>
                            </p:childTnLst>
                          </p:cTn>
                        </p:par>
                      </p:childTnLst>
                    </p:cTn>
                  </p:par>
                  <p:par>
                    <p:cTn id="19" fill="hold">
                      <p:stCondLst>
                        <p:cond delay="indefinite"/>
                      </p:stCondLst>
                      <p:childTnLst>
                        <p:par>
                          <p:cTn id="20" fill="hold">
                            <p:stCondLst>
                              <p:cond delay="0"/>
                            </p:stCondLst>
                            <p:childTnLst>
                              <p:par>
                                <p:cTn id="21" presetID="3"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blinds(horizontal)">
                                      <p:cBhvr>
                                        <p:cTn id="23"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ldLvl="0" animBg="1"/>
      <p:bldP spid="4" grpId="0" bldLvl="0" animBg="1"/>
      <p:bldP spid="5"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ChangeArrowheads="1"/>
          </p:cNvSpPr>
          <p:nvPr>
            <p:custDataLst>
              <p:tags r:id="rId1"/>
            </p:custDataLst>
          </p:nvPr>
        </p:nvSpPr>
        <p:spPr bwMode="auto">
          <a:xfrm>
            <a:off x="1063625" y="3046095"/>
            <a:ext cx="1058863" cy="558800"/>
          </a:xfrm>
          <a:prstGeom prst="rect">
            <a:avLst/>
          </a:prstGeom>
          <a:solidFill>
            <a:schemeClr val="bg1"/>
          </a:solidFill>
          <a:ln w="9525">
            <a:solidFill>
              <a:schemeClr val="tx1"/>
            </a:solidFill>
            <a:miter lim="800000"/>
          </a:ln>
        </p:spPr>
        <p:txBody>
          <a:bodyPr wrap="none" anchor="ctr"/>
          <a:lstStyle/>
          <a:p>
            <a:r>
              <a:rPr lang="zh-CN" altLang="en-US" sz="3200" b="1" dirty="0">
                <a:latin typeface="黑体" panose="02010609060101010101" pitchFamily="49" charset="-122"/>
                <a:ea typeface="黑体" panose="02010609060101010101" pitchFamily="49" charset="-122"/>
              </a:rPr>
              <a:t>内忧</a:t>
            </a:r>
            <a:endParaRPr lang="zh-CN" altLang="en-US" sz="3200" b="1" dirty="0">
              <a:latin typeface="黑体" panose="02010609060101010101" pitchFamily="49" charset="-122"/>
              <a:ea typeface="黑体" panose="02010609060101010101" pitchFamily="49" charset="-122"/>
            </a:endParaRPr>
          </a:p>
        </p:txBody>
      </p:sp>
      <p:sp>
        <p:nvSpPr>
          <p:cNvPr id="23554" name="Rectangle 3"/>
          <p:cNvSpPr>
            <a:spLocks noChangeArrowheads="1"/>
          </p:cNvSpPr>
          <p:nvPr>
            <p:custDataLst>
              <p:tags r:id="rId2"/>
            </p:custDataLst>
          </p:nvPr>
        </p:nvSpPr>
        <p:spPr bwMode="auto">
          <a:xfrm>
            <a:off x="1063625" y="5103813"/>
            <a:ext cx="973138" cy="534987"/>
          </a:xfrm>
          <a:prstGeom prst="rect">
            <a:avLst/>
          </a:prstGeom>
          <a:solidFill>
            <a:schemeClr val="bg1"/>
          </a:solidFill>
          <a:ln w="9525">
            <a:solidFill>
              <a:schemeClr val="tx1"/>
            </a:solidFill>
            <a:miter lim="800000"/>
          </a:ln>
        </p:spPr>
        <p:txBody>
          <a:bodyPr wrap="none" anchor="ctr"/>
          <a:lstStyle/>
          <a:p>
            <a:r>
              <a:rPr lang="zh-CN" altLang="en-US" sz="3200" b="1" dirty="0">
                <a:latin typeface="黑体" panose="02010609060101010101" pitchFamily="49" charset="-122"/>
                <a:ea typeface="黑体" panose="02010609060101010101" pitchFamily="49" charset="-122"/>
              </a:rPr>
              <a:t>外患</a:t>
            </a:r>
            <a:endParaRPr lang="zh-CN" altLang="en-US" sz="3200" b="1" dirty="0">
              <a:latin typeface="黑体" panose="02010609060101010101" pitchFamily="49" charset="-122"/>
              <a:ea typeface="黑体" panose="02010609060101010101" pitchFamily="49" charset="-122"/>
            </a:endParaRPr>
          </a:p>
        </p:txBody>
      </p:sp>
      <p:sp>
        <p:nvSpPr>
          <p:cNvPr id="23555" name="AutoShape 4"/>
          <p:cNvSpPr>
            <a:spLocks noChangeArrowheads="1"/>
          </p:cNvSpPr>
          <p:nvPr>
            <p:custDataLst>
              <p:tags r:id="rId3"/>
            </p:custDataLst>
          </p:nvPr>
        </p:nvSpPr>
        <p:spPr bwMode="auto">
          <a:xfrm>
            <a:off x="2131060" y="3140710"/>
            <a:ext cx="723265" cy="363220"/>
          </a:xfrm>
          <a:prstGeom prst="rightArrow">
            <a:avLst>
              <a:gd name="adj1" fmla="val 50000"/>
              <a:gd name="adj2" fmla="val 39520"/>
            </a:avLst>
          </a:prstGeom>
          <a:solidFill>
            <a:schemeClr val="hlink"/>
          </a:solidFill>
          <a:ln w="9525">
            <a:solidFill>
              <a:schemeClr val="tx1"/>
            </a:solidFill>
            <a:miter lim="800000"/>
          </a:ln>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23556" name="AutoShape 5"/>
          <p:cNvSpPr>
            <a:spLocks noChangeArrowheads="1"/>
          </p:cNvSpPr>
          <p:nvPr>
            <p:custDataLst>
              <p:tags r:id="rId4"/>
            </p:custDataLst>
          </p:nvPr>
        </p:nvSpPr>
        <p:spPr bwMode="auto">
          <a:xfrm>
            <a:off x="2120265" y="5197475"/>
            <a:ext cx="755650" cy="363220"/>
          </a:xfrm>
          <a:prstGeom prst="rightArrow">
            <a:avLst>
              <a:gd name="adj1" fmla="val 50000"/>
              <a:gd name="adj2" fmla="val 44651"/>
            </a:avLst>
          </a:prstGeom>
          <a:solidFill>
            <a:schemeClr val="hlink"/>
          </a:solidFill>
          <a:ln w="9525">
            <a:solidFill>
              <a:schemeClr val="tx1"/>
            </a:solidFill>
            <a:miter lim="800000"/>
          </a:ln>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68614" name="Rectangle 6"/>
          <p:cNvSpPr>
            <a:spLocks noChangeArrowheads="1"/>
          </p:cNvSpPr>
          <p:nvPr>
            <p:custDataLst>
              <p:tags r:id="rId5"/>
            </p:custDataLst>
          </p:nvPr>
        </p:nvSpPr>
        <p:spPr bwMode="auto">
          <a:xfrm>
            <a:off x="2971800" y="5121275"/>
            <a:ext cx="3340100" cy="517525"/>
          </a:xfrm>
          <a:prstGeom prst="rect">
            <a:avLst/>
          </a:prstGeom>
          <a:solidFill>
            <a:schemeClr val="bg1"/>
          </a:solidFill>
          <a:ln w="9525">
            <a:solidFill>
              <a:schemeClr val="tx1"/>
            </a:solidFill>
            <a:miter lim="800000"/>
          </a:ln>
        </p:spPr>
        <p:txBody>
          <a:bodyPr wrap="none" anchor="ctr"/>
          <a:lstStyle/>
          <a:p>
            <a:r>
              <a:rPr lang="zh-CN" altLang="en-US" sz="3200" b="1" dirty="0">
                <a:solidFill>
                  <a:schemeClr val="accent6">
                    <a:lumMod val="75000"/>
                  </a:schemeClr>
                </a:solidFill>
                <a:latin typeface="黑体" panose="02010609060101010101" pitchFamily="49" charset="-122"/>
                <a:ea typeface="黑体" panose="02010609060101010101" pitchFamily="49" charset="-122"/>
              </a:rPr>
              <a:t>西方列强的入侵</a:t>
            </a:r>
            <a:endParaRPr lang="zh-CN" altLang="en-US" sz="3200" b="1" dirty="0">
              <a:solidFill>
                <a:schemeClr val="accent6">
                  <a:lumMod val="75000"/>
                </a:schemeClr>
              </a:solidFill>
              <a:latin typeface="黑体" panose="02010609060101010101" pitchFamily="49" charset="-122"/>
              <a:ea typeface="黑体" panose="02010609060101010101" pitchFamily="49" charset="-122"/>
            </a:endParaRPr>
          </a:p>
        </p:txBody>
      </p:sp>
      <p:sp>
        <p:nvSpPr>
          <p:cNvPr id="68615" name="Text Box 7"/>
          <p:cNvSpPr txBox="1">
            <a:spLocks noChangeArrowheads="1"/>
          </p:cNvSpPr>
          <p:nvPr>
            <p:custDataLst>
              <p:tags r:id="rId6"/>
            </p:custDataLst>
          </p:nvPr>
        </p:nvSpPr>
        <p:spPr bwMode="auto">
          <a:xfrm>
            <a:off x="2950845" y="2493010"/>
            <a:ext cx="3460115" cy="2061210"/>
          </a:xfrm>
          <a:prstGeom prst="rect">
            <a:avLst/>
          </a:prstGeom>
          <a:solidFill>
            <a:schemeClr val="bg1"/>
          </a:solidFill>
          <a:ln w="9525">
            <a:solidFill>
              <a:schemeClr val="tx1"/>
            </a:solidFill>
            <a:miter lim="800000"/>
          </a:ln>
        </p:spPr>
        <p:txBody>
          <a:bodyPr wrap="square">
            <a:spAutoFit/>
          </a:bodyPr>
          <a:lstStyle/>
          <a:p>
            <a:r>
              <a:rPr lang="zh-CN" altLang="en-US" sz="3200" b="1" dirty="0">
                <a:solidFill>
                  <a:schemeClr val="accent6">
                    <a:lumMod val="75000"/>
                  </a:schemeClr>
                </a:solidFill>
                <a:latin typeface="黑体" panose="02010609060101010101" pitchFamily="49" charset="-122"/>
                <a:ea typeface="黑体" panose="02010609060101010101" pitchFamily="49" charset="-122"/>
              </a:rPr>
              <a:t>幕府的封建统治严重阻碍了日本资本主义的发展。（根本原因）</a:t>
            </a:r>
            <a:endParaRPr lang="zh-CN" altLang="en-US" sz="3200" b="1" dirty="0">
              <a:solidFill>
                <a:schemeClr val="accent6">
                  <a:lumMod val="75000"/>
                </a:schemeClr>
              </a:solidFill>
              <a:latin typeface="黑体" panose="02010609060101010101" pitchFamily="49" charset="-122"/>
              <a:ea typeface="黑体" panose="02010609060101010101" pitchFamily="49" charset="-122"/>
            </a:endParaRPr>
          </a:p>
        </p:txBody>
      </p:sp>
      <p:sp>
        <p:nvSpPr>
          <p:cNvPr id="68616" name="Rectangle 8"/>
          <p:cNvSpPr>
            <a:spLocks noChangeArrowheads="1"/>
          </p:cNvSpPr>
          <p:nvPr>
            <p:custDataLst>
              <p:tags r:id="rId7"/>
            </p:custDataLst>
          </p:nvPr>
        </p:nvSpPr>
        <p:spPr bwMode="auto">
          <a:xfrm>
            <a:off x="7285673" y="2963545"/>
            <a:ext cx="1674812" cy="573088"/>
          </a:xfrm>
          <a:prstGeom prst="rect">
            <a:avLst/>
          </a:prstGeom>
          <a:solidFill>
            <a:schemeClr val="bg1"/>
          </a:solidFill>
          <a:ln w="9525">
            <a:solidFill>
              <a:schemeClr val="tx1"/>
            </a:solidFill>
            <a:miter lim="800000"/>
          </a:ln>
        </p:spPr>
        <p:txBody>
          <a:bodyPr wrap="none" anchor="ctr"/>
          <a:lstStyle/>
          <a:p>
            <a:endParaRPr lang="zh-CN" altLang="en-US" sz="2800" b="1" dirty="0">
              <a:solidFill>
                <a:srgbClr val="0000FF"/>
              </a:solidFill>
              <a:latin typeface="黑体" panose="02010609060101010101" pitchFamily="49" charset="-122"/>
              <a:ea typeface="黑体" panose="02010609060101010101" pitchFamily="49" charset="-122"/>
            </a:endParaRPr>
          </a:p>
          <a:p>
            <a:r>
              <a:rPr lang="zh-CN" altLang="en-US" sz="2800" b="1" dirty="0">
                <a:latin typeface="黑体" panose="02010609060101010101" pitchFamily="49" charset="-122"/>
                <a:ea typeface="黑体" panose="02010609060101010101" pitchFamily="49" charset="-122"/>
              </a:rPr>
              <a:t>社会矛盾</a:t>
            </a:r>
            <a:endParaRPr lang="zh-CN" altLang="en-US" sz="2800" b="1" dirty="0">
              <a:latin typeface="黑体" panose="02010609060101010101" pitchFamily="49" charset="-122"/>
              <a:ea typeface="黑体" panose="02010609060101010101" pitchFamily="49" charset="-122"/>
            </a:endParaRPr>
          </a:p>
          <a:p>
            <a:endParaRPr lang="zh-CN" altLang="en-US" sz="2800" b="1" dirty="0">
              <a:solidFill>
                <a:srgbClr val="0000FF"/>
              </a:solidFill>
              <a:latin typeface="黑体" panose="02010609060101010101" pitchFamily="49" charset="-122"/>
              <a:ea typeface="黑体" panose="02010609060101010101" pitchFamily="49" charset="-122"/>
            </a:endParaRPr>
          </a:p>
        </p:txBody>
      </p:sp>
      <p:sp>
        <p:nvSpPr>
          <p:cNvPr id="68617" name="Text Box 9"/>
          <p:cNvSpPr txBox="1">
            <a:spLocks noChangeArrowheads="1"/>
          </p:cNvSpPr>
          <p:nvPr>
            <p:custDataLst>
              <p:tags r:id="rId8"/>
            </p:custDataLst>
          </p:nvPr>
        </p:nvSpPr>
        <p:spPr bwMode="auto">
          <a:xfrm>
            <a:off x="9833491" y="2493010"/>
            <a:ext cx="800219" cy="3384550"/>
          </a:xfrm>
          <a:prstGeom prst="rect">
            <a:avLst/>
          </a:prstGeom>
          <a:solidFill>
            <a:schemeClr val="bg1"/>
          </a:solidFill>
          <a:ln w="9525">
            <a:solidFill>
              <a:schemeClr val="tx1"/>
            </a:solidFill>
            <a:miter lim="800000"/>
          </a:ln>
        </p:spPr>
        <p:txBody>
          <a:bodyPr vert="eaVert" wrap="square">
            <a:spAutoFit/>
          </a:bodyPr>
          <a:lstStyle/>
          <a:p>
            <a:r>
              <a:rPr lang="zh-CN" altLang="en-US" sz="4000" b="1" dirty="0">
                <a:latin typeface="黑体" panose="02010609060101010101" pitchFamily="49" charset="-122"/>
                <a:ea typeface="黑体" panose="02010609060101010101" pitchFamily="49" charset="-122"/>
              </a:rPr>
              <a:t>幕府统治危机</a:t>
            </a:r>
            <a:endParaRPr lang="zh-CN" altLang="en-US" sz="4000" b="1" dirty="0">
              <a:latin typeface="黑体" panose="02010609060101010101" pitchFamily="49" charset="-122"/>
              <a:ea typeface="黑体" panose="02010609060101010101" pitchFamily="49" charset="-122"/>
            </a:endParaRPr>
          </a:p>
        </p:txBody>
      </p:sp>
      <p:sp>
        <p:nvSpPr>
          <p:cNvPr id="23561" name="AutoShape 10"/>
          <p:cNvSpPr>
            <a:spLocks noChangeArrowheads="1"/>
          </p:cNvSpPr>
          <p:nvPr>
            <p:custDataLst>
              <p:tags r:id="rId9"/>
            </p:custDataLst>
          </p:nvPr>
        </p:nvSpPr>
        <p:spPr bwMode="auto">
          <a:xfrm>
            <a:off x="6499543" y="3060383"/>
            <a:ext cx="796925" cy="363537"/>
          </a:xfrm>
          <a:prstGeom prst="rightArrow">
            <a:avLst>
              <a:gd name="adj1" fmla="val 50000"/>
              <a:gd name="adj2" fmla="val 54804"/>
            </a:avLst>
          </a:prstGeom>
          <a:solidFill>
            <a:schemeClr val="hlink"/>
          </a:solidFill>
          <a:ln w="9525">
            <a:solidFill>
              <a:schemeClr val="tx1"/>
            </a:solidFill>
            <a:miter lim="800000"/>
          </a:ln>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23562" name="AutoShape 11"/>
          <p:cNvSpPr>
            <a:spLocks noChangeArrowheads="1"/>
          </p:cNvSpPr>
          <p:nvPr>
            <p:custDataLst>
              <p:tags r:id="rId10"/>
            </p:custDataLst>
          </p:nvPr>
        </p:nvSpPr>
        <p:spPr bwMode="auto">
          <a:xfrm>
            <a:off x="6399530" y="5225733"/>
            <a:ext cx="846138" cy="363537"/>
          </a:xfrm>
          <a:prstGeom prst="rightArrow">
            <a:avLst>
              <a:gd name="adj1" fmla="val 50000"/>
              <a:gd name="adj2" fmla="val 58188"/>
            </a:avLst>
          </a:prstGeom>
          <a:solidFill>
            <a:schemeClr val="hlink"/>
          </a:solidFill>
          <a:ln w="9525">
            <a:solidFill>
              <a:schemeClr val="tx1"/>
            </a:solidFill>
            <a:miter lim="800000"/>
          </a:ln>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68620" name="Rectangle 12"/>
          <p:cNvSpPr>
            <a:spLocks noChangeArrowheads="1"/>
          </p:cNvSpPr>
          <p:nvPr>
            <p:custDataLst>
              <p:tags r:id="rId11"/>
            </p:custDataLst>
          </p:nvPr>
        </p:nvSpPr>
        <p:spPr bwMode="auto">
          <a:xfrm>
            <a:off x="7247573" y="5016183"/>
            <a:ext cx="1693862" cy="573087"/>
          </a:xfrm>
          <a:prstGeom prst="rect">
            <a:avLst/>
          </a:prstGeom>
          <a:solidFill>
            <a:schemeClr val="bg1"/>
          </a:solidFill>
          <a:ln w="9525">
            <a:solidFill>
              <a:schemeClr val="tx1"/>
            </a:solidFill>
            <a:miter lim="800000"/>
          </a:ln>
        </p:spPr>
        <p:txBody>
          <a:bodyPr wrap="none" anchor="ctr"/>
          <a:lstStyle/>
          <a:p>
            <a:r>
              <a:rPr lang="zh-CN" altLang="en-US" sz="2800" b="1" dirty="0">
                <a:latin typeface="黑体" panose="02010609060101010101" pitchFamily="49" charset="-122"/>
                <a:ea typeface="黑体" panose="02010609060101010101" pitchFamily="49" charset="-122"/>
              </a:rPr>
              <a:t>民族矛盾</a:t>
            </a:r>
            <a:endParaRPr lang="zh-CN" altLang="en-US" sz="2800" b="1" dirty="0">
              <a:latin typeface="黑体" panose="02010609060101010101" pitchFamily="49" charset="-122"/>
              <a:ea typeface="黑体" panose="02010609060101010101" pitchFamily="49" charset="-122"/>
            </a:endParaRPr>
          </a:p>
        </p:txBody>
      </p:sp>
      <p:sp>
        <p:nvSpPr>
          <p:cNvPr id="23565" name="AutoShape 14"/>
          <p:cNvSpPr>
            <a:spLocks noChangeArrowheads="1"/>
          </p:cNvSpPr>
          <p:nvPr>
            <p:custDataLst>
              <p:tags r:id="rId12"/>
            </p:custDataLst>
          </p:nvPr>
        </p:nvSpPr>
        <p:spPr bwMode="auto">
          <a:xfrm>
            <a:off x="8976043" y="3003233"/>
            <a:ext cx="777875" cy="377825"/>
          </a:xfrm>
          <a:prstGeom prst="rightArrow">
            <a:avLst>
              <a:gd name="adj1" fmla="val 50000"/>
              <a:gd name="adj2" fmla="val 51471"/>
            </a:avLst>
          </a:prstGeom>
          <a:solidFill>
            <a:schemeClr val="hlink"/>
          </a:solidFill>
          <a:ln w="9525">
            <a:solidFill>
              <a:schemeClr val="tx1"/>
            </a:solidFill>
            <a:miter lim="800000"/>
          </a:ln>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23566" name="AutoShape 15"/>
          <p:cNvSpPr>
            <a:spLocks noChangeArrowheads="1"/>
          </p:cNvSpPr>
          <p:nvPr>
            <p:custDataLst>
              <p:tags r:id="rId13"/>
            </p:custDataLst>
          </p:nvPr>
        </p:nvSpPr>
        <p:spPr bwMode="auto">
          <a:xfrm>
            <a:off x="8976043" y="5200333"/>
            <a:ext cx="788987" cy="377825"/>
          </a:xfrm>
          <a:prstGeom prst="rightArrow">
            <a:avLst>
              <a:gd name="adj1" fmla="val 50000"/>
              <a:gd name="adj2" fmla="val 52206"/>
            </a:avLst>
          </a:prstGeom>
          <a:solidFill>
            <a:schemeClr val="hlink"/>
          </a:solidFill>
          <a:ln w="9525">
            <a:solidFill>
              <a:schemeClr val="tx1"/>
            </a:solidFill>
            <a:miter lim="800000"/>
          </a:ln>
        </p:spPr>
        <p:txBody>
          <a:bodyPr wrap="none" anchor="ctr"/>
          <a:lstStyle/>
          <a:p>
            <a:endParaRPr lang="zh-CN" altLang="en-US">
              <a:latin typeface="黑体" panose="02010609060101010101" pitchFamily="49" charset="-122"/>
              <a:ea typeface="黑体" panose="02010609060101010101" pitchFamily="49" charset="-122"/>
            </a:endParaRPr>
          </a:p>
        </p:txBody>
      </p:sp>
      <p:sp>
        <p:nvSpPr>
          <p:cNvPr id="68624" name="Text Box 16"/>
          <p:cNvSpPr txBox="1">
            <a:spLocks noChangeArrowheads="1"/>
          </p:cNvSpPr>
          <p:nvPr>
            <p:custDataLst>
              <p:tags r:id="rId14"/>
            </p:custDataLst>
          </p:nvPr>
        </p:nvSpPr>
        <p:spPr bwMode="auto">
          <a:xfrm>
            <a:off x="6492399" y="2687320"/>
            <a:ext cx="811212" cy="457200"/>
          </a:xfrm>
          <a:prstGeom prst="rect">
            <a:avLst/>
          </a:prstGeom>
          <a:noFill/>
          <a:ln w="9525">
            <a:noFill/>
            <a:miter lim="800000"/>
          </a:ln>
        </p:spPr>
        <p:txBody>
          <a:bodyPr>
            <a:spAutoFit/>
          </a:bodyPr>
          <a:lstStyle/>
          <a:p>
            <a:r>
              <a:rPr lang="zh-CN" altLang="en-US" sz="2400" b="1" dirty="0">
                <a:latin typeface="黑体" panose="02010609060101010101" pitchFamily="49" charset="-122"/>
                <a:ea typeface="黑体" panose="02010609060101010101" pitchFamily="49" charset="-122"/>
              </a:rPr>
              <a:t>激化</a:t>
            </a:r>
            <a:endParaRPr lang="zh-CN" altLang="en-US" sz="2400" b="1" dirty="0">
              <a:latin typeface="黑体" panose="02010609060101010101" pitchFamily="49" charset="-122"/>
              <a:ea typeface="黑体" panose="02010609060101010101" pitchFamily="49" charset="-122"/>
            </a:endParaRPr>
          </a:p>
        </p:txBody>
      </p:sp>
      <p:sp>
        <p:nvSpPr>
          <p:cNvPr id="68625" name="Text Box 17"/>
          <p:cNvSpPr txBox="1">
            <a:spLocks noChangeArrowheads="1"/>
          </p:cNvSpPr>
          <p:nvPr>
            <p:custDataLst>
              <p:tags r:id="rId15"/>
            </p:custDataLst>
          </p:nvPr>
        </p:nvSpPr>
        <p:spPr bwMode="auto">
          <a:xfrm>
            <a:off x="6356668" y="4841558"/>
            <a:ext cx="863600" cy="457200"/>
          </a:xfrm>
          <a:prstGeom prst="rect">
            <a:avLst/>
          </a:prstGeom>
          <a:noFill/>
          <a:ln w="9525">
            <a:noFill/>
            <a:miter lim="800000"/>
          </a:ln>
        </p:spPr>
        <p:txBody>
          <a:bodyPr>
            <a:spAutoFit/>
          </a:bodyPr>
          <a:lstStyle/>
          <a:p>
            <a:r>
              <a:rPr lang="zh-CN" altLang="en-US" sz="2400" b="1">
                <a:latin typeface="黑体" panose="02010609060101010101" pitchFamily="49" charset="-122"/>
                <a:ea typeface="黑体" panose="02010609060101010101" pitchFamily="49" charset="-122"/>
              </a:rPr>
              <a:t>导致</a:t>
            </a:r>
            <a:endParaRPr lang="zh-CN" altLang="en-US" sz="2400" b="1">
              <a:latin typeface="黑体" panose="02010609060101010101" pitchFamily="49" charset="-122"/>
              <a:ea typeface="黑体" panose="02010609060101010101" pitchFamily="49" charset="-122"/>
            </a:endParaRPr>
          </a:p>
        </p:txBody>
      </p:sp>
      <p:sp>
        <p:nvSpPr>
          <p:cNvPr id="68626" name="Text Box 18"/>
          <p:cNvSpPr txBox="1">
            <a:spLocks noChangeArrowheads="1"/>
          </p:cNvSpPr>
          <p:nvPr>
            <p:custDataLst>
              <p:tags r:id="rId16"/>
            </p:custDataLst>
          </p:nvPr>
        </p:nvSpPr>
        <p:spPr bwMode="auto">
          <a:xfrm>
            <a:off x="8941435" y="2588895"/>
            <a:ext cx="811660" cy="457200"/>
          </a:xfrm>
          <a:prstGeom prst="rect">
            <a:avLst/>
          </a:prstGeom>
          <a:noFill/>
          <a:ln w="9525">
            <a:noFill/>
            <a:miter lim="800000"/>
          </a:ln>
        </p:spPr>
        <p:txBody>
          <a:bodyPr wrap="square">
            <a:spAutoFit/>
          </a:bodyPr>
          <a:lstStyle/>
          <a:p>
            <a:r>
              <a:rPr lang="zh-CN" altLang="en-US" sz="2400" b="1" dirty="0">
                <a:latin typeface="黑体" panose="02010609060101010101" pitchFamily="49" charset="-122"/>
                <a:ea typeface="黑体" panose="02010609060101010101" pitchFamily="49" charset="-122"/>
              </a:rPr>
              <a:t>导致</a:t>
            </a:r>
            <a:endParaRPr lang="zh-CN" altLang="en-US" sz="2400" b="1" dirty="0">
              <a:latin typeface="黑体" panose="02010609060101010101" pitchFamily="49" charset="-122"/>
              <a:ea typeface="黑体" panose="02010609060101010101" pitchFamily="49" charset="-122"/>
            </a:endParaRPr>
          </a:p>
        </p:txBody>
      </p:sp>
      <p:sp>
        <p:nvSpPr>
          <p:cNvPr id="68627" name="Text Box 19"/>
          <p:cNvSpPr txBox="1">
            <a:spLocks noChangeArrowheads="1"/>
          </p:cNvSpPr>
          <p:nvPr>
            <p:custDataLst>
              <p:tags r:id="rId17"/>
            </p:custDataLst>
          </p:nvPr>
        </p:nvSpPr>
        <p:spPr bwMode="auto">
          <a:xfrm>
            <a:off x="8952379" y="4805705"/>
            <a:ext cx="881112" cy="457200"/>
          </a:xfrm>
          <a:prstGeom prst="rect">
            <a:avLst/>
          </a:prstGeom>
          <a:noFill/>
          <a:ln w="9525">
            <a:noFill/>
            <a:miter lim="800000"/>
          </a:ln>
        </p:spPr>
        <p:txBody>
          <a:bodyPr wrap="square">
            <a:spAutoFit/>
          </a:bodyPr>
          <a:lstStyle/>
          <a:p>
            <a:r>
              <a:rPr lang="zh-CN" altLang="en-US" sz="2400" b="1" dirty="0">
                <a:latin typeface="黑体" panose="02010609060101010101" pitchFamily="49" charset="-122"/>
                <a:ea typeface="黑体" panose="02010609060101010101" pitchFamily="49" charset="-122"/>
              </a:rPr>
              <a:t>加剧</a:t>
            </a:r>
            <a:endParaRPr lang="zh-CN" altLang="en-US" sz="2400" b="1" dirty="0">
              <a:latin typeface="黑体" panose="02010609060101010101" pitchFamily="49" charset="-122"/>
              <a:ea typeface="黑体" panose="02010609060101010101" pitchFamily="49" charset="-122"/>
            </a:endParaRPr>
          </a:p>
        </p:txBody>
      </p:sp>
      <p:sp>
        <p:nvSpPr>
          <p:cNvPr id="61443" name="WordArt 3"/>
          <p:cNvSpPr>
            <a:spLocks noChangeArrowheads="1" noChangeShapeType="1"/>
          </p:cNvSpPr>
          <p:nvPr>
            <p:custDataLst>
              <p:tags r:id="rId18"/>
            </p:custDataLst>
          </p:nvPr>
        </p:nvSpPr>
        <p:spPr bwMode="auto">
          <a:xfrm>
            <a:off x="2149799" y="745689"/>
            <a:ext cx="4681855" cy="1636395"/>
          </a:xfrm>
          <a:prstGeom prst="rect">
            <a:avLst/>
          </a:prstGeom>
        </p:spPr>
        <p:txBody>
          <a:bodyPr wrap="none" numCol="1" fromWordArt="1">
            <a:prstTxWarp prst="textCurveUp">
              <a:avLst>
                <a:gd name="adj" fmla="val 37269"/>
              </a:avLst>
            </a:prstTxWarp>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00" b="1" i="0" u="none" strike="noStrike" kern="10" cap="none" spc="0" normalizeH="0" baseline="0" noProof="0" dirty="0" smtClean="0">
                <a:ln w="12700">
                  <a:solidFill>
                    <a:srgbClr val="3333FF"/>
                  </a:solidFill>
                  <a:round/>
                </a:ln>
                <a:solidFill>
                  <a:srgbClr val="FF0000"/>
                </a:solidFill>
                <a:effectLst>
                  <a:outerShdw dist="45791" dir="2021404" algn="ctr" rotWithShape="0">
                    <a:srgbClr val="808080">
                      <a:alpha val="79999"/>
                    </a:srgbClr>
                  </a:outerShdw>
                </a:effectLst>
                <a:uLnTx/>
                <a:uFillTx/>
                <a:latin typeface="黑体" panose="02010609060101010101" pitchFamily="49" charset="-122"/>
                <a:ea typeface="黑体" panose="02010609060101010101" pitchFamily="49" charset="-122"/>
              </a:rPr>
              <a:t>日本的出路</a:t>
            </a:r>
            <a:endParaRPr kumimoji="0" lang="zh-CN" altLang="en-US" sz="4000" b="1" i="0" u="none" strike="noStrike" kern="10" cap="none" spc="0" normalizeH="0" baseline="0" noProof="0" dirty="0" smtClean="0">
              <a:ln w="12700">
                <a:solidFill>
                  <a:srgbClr val="3333FF"/>
                </a:solidFill>
                <a:round/>
              </a:ln>
              <a:solidFill>
                <a:srgbClr val="FF0000"/>
              </a:solidFill>
              <a:effectLst>
                <a:outerShdw dist="45791" dir="2021404" algn="ctr" rotWithShape="0">
                  <a:srgbClr val="808080">
                    <a:alpha val="79999"/>
                  </a:srgbClr>
                </a:outerShdw>
              </a:effectLst>
              <a:uLnTx/>
              <a:uFillTx/>
              <a:latin typeface="黑体" panose="02010609060101010101" pitchFamily="49" charset="-122"/>
              <a:ea typeface="黑体" panose="02010609060101010101" pitchFamily="49" charset="-122"/>
            </a:endParaRPr>
          </a:p>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4000" b="1" i="0" u="none" strike="noStrike" kern="10" cap="none" spc="0" normalizeH="0" baseline="0" noProof="0" dirty="0" smtClean="0">
                <a:ln w="12700">
                  <a:solidFill>
                    <a:srgbClr val="3333FF"/>
                  </a:solidFill>
                  <a:round/>
                </a:ln>
                <a:solidFill>
                  <a:srgbClr val="FF0000"/>
                </a:solidFill>
                <a:effectLst>
                  <a:outerShdw dist="45791" dir="2021404" algn="ctr" rotWithShape="0">
                    <a:srgbClr val="808080">
                      <a:alpha val="79999"/>
                    </a:srgbClr>
                  </a:outerShdw>
                </a:effectLst>
                <a:uLnTx/>
                <a:uFillTx/>
                <a:latin typeface="黑体" panose="02010609060101010101" pitchFamily="49" charset="-122"/>
                <a:ea typeface="黑体" panose="02010609060101010101" pitchFamily="49" charset="-122"/>
              </a:rPr>
              <a:t>在哪里</a:t>
            </a:r>
            <a:r>
              <a:rPr kumimoji="0" lang="en-US" altLang="zh-CN" sz="4000" b="1" i="0" u="none" strike="noStrike" kern="10" cap="none" spc="0" normalizeH="0" baseline="0" noProof="0" dirty="0" smtClean="0">
                <a:ln w="12700">
                  <a:solidFill>
                    <a:srgbClr val="3333FF"/>
                  </a:solidFill>
                  <a:round/>
                </a:ln>
                <a:solidFill>
                  <a:srgbClr val="FF0000"/>
                </a:solidFill>
                <a:effectLst>
                  <a:outerShdw dist="45791" dir="2021404" algn="ctr" rotWithShape="0">
                    <a:srgbClr val="808080">
                      <a:alpha val="79999"/>
                    </a:srgbClr>
                  </a:outerShdw>
                </a:effectLst>
                <a:uLnTx/>
                <a:uFillTx/>
                <a:latin typeface="黑体" panose="02010609060101010101" pitchFamily="49" charset="-122"/>
                <a:ea typeface="黑体" panose="02010609060101010101" pitchFamily="49" charset="-122"/>
              </a:rPr>
              <a:t>?</a:t>
            </a:r>
            <a:endParaRPr kumimoji="0" lang="en-US" altLang="zh-CN" sz="4000" b="1" i="0" u="none" strike="noStrike" kern="10" cap="none" spc="0" normalizeH="0" baseline="0" noProof="0" dirty="0" smtClean="0">
              <a:ln w="12700">
                <a:solidFill>
                  <a:srgbClr val="3333FF"/>
                </a:solidFill>
                <a:round/>
              </a:ln>
              <a:solidFill>
                <a:srgbClr val="FF0000"/>
              </a:solidFill>
              <a:effectLst>
                <a:outerShdw dist="45791" dir="2021404" algn="ctr" rotWithShape="0">
                  <a:srgbClr val="808080">
                    <a:alpha val="79999"/>
                  </a:srgbClr>
                </a:outerShdw>
              </a:effectLst>
              <a:uLnTx/>
              <a:uFillTx/>
              <a:latin typeface="黑体" panose="02010609060101010101" pitchFamily="49" charset="-122"/>
              <a:ea typeface="黑体" panose="02010609060101010101" pitchFamily="49" charset="-122"/>
            </a:endParaRPr>
          </a:p>
        </p:txBody>
      </p:sp>
      <p:sp>
        <p:nvSpPr>
          <p:cNvPr id="8213" name="AutoShape 10"/>
          <p:cNvSpPr/>
          <p:nvPr>
            <p:custDataLst>
              <p:tags r:id="rId19"/>
            </p:custDataLst>
          </p:nvPr>
        </p:nvSpPr>
        <p:spPr>
          <a:xfrm flipV="1">
            <a:off x="6826885" y="1350645"/>
            <a:ext cx="5076825" cy="768349"/>
          </a:xfrm>
          <a:prstGeom prst="flowChartManualOperation">
            <a:avLst/>
          </a:prstGeom>
          <a:noFill/>
          <a:ln w="9525">
            <a:noFill/>
          </a:ln>
        </p:spPr>
        <p:txBody>
          <a:bodyPr rot="10800000" wrap="square" anchor="ctr" anchorCtr="0">
            <a:spAutoFit/>
          </a:bodyPr>
          <a:lstStyle/>
          <a:p>
            <a:pPr algn="ctr"/>
            <a:r>
              <a:rPr lang="zh-CN" altLang="en-US" sz="4400" b="1" u="none" dirty="0">
                <a:solidFill>
                  <a:schemeClr val="tx1"/>
                </a:solidFill>
                <a:latin typeface="黑体" panose="02010609060101010101" pitchFamily="49" charset="-122"/>
                <a:ea typeface="黑体" panose="02010609060101010101" pitchFamily="49" charset="-122"/>
              </a:rPr>
              <a:t>倒幕运动</a:t>
            </a:r>
            <a:endParaRPr lang="zh-CN" altLang="en-US" sz="4400" b="1" u="none" dirty="0">
              <a:solidFill>
                <a:schemeClr val="tx1"/>
              </a:solidFill>
              <a:latin typeface="黑体" panose="02010609060101010101" pitchFamily="49" charset="-122"/>
              <a:ea typeface="黑体" panose="02010609060101010101" pitchFamily="49" charset="-122"/>
            </a:endParaRPr>
          </a:p>
        </p:txBody>
      </p:sp>
      <p:sp>
        <p:nvSpPr>
          <p:cNvPr id="2" name="乘号 1"/>
          <p:cNvSpPr/>
          <p:nvPr/>
        </p:nvSpPr>
        <p:spPr>
          <a:xfrm>
            <a:off x="9765030" y="2970123"/>
            <a:ext cx="1007745" cy="2232660"/>
          </a:xfrm>
          <a:prstGeom prst="mathMultiply">
            <a:avLst/>
          </a:prstGeom>
          <a:solidFill>
            <a:schemeClr val="tx1">
              <a:alpha val="48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latin typeface="黑体" panose="02010609060101010101" pitchFamily="49" charset="-122"/>
              <a:ea typeface="黑体" panose="02010609060101010101" pitchFamily="49" charset="-122"/>
            </a:endParaRPr>
          </a:p>
        </p:txBody>
      </p:sp>
      <p:grpSp>
        <p:nvGrpSpPr>
          <p:cNvPr id="24" name="组合 14"/>
          <p:cNvGrpSpPr/>
          <p:nvPr/>
        </p:nvGrpSpPr>
        <p:grpSpPr>
          <a:xfrm>
            <a:off x="3353884" y="99503"/>
            <a:ext cx="6351269" cy="645161"/>
            <a:chOff x="824685" y="1503178"/>
            <a:chExt cx="6351945" cy="645828"/>
          </a:xfrm>
        </p:grpSpPr>
        <p:sp>
          <p:nvSpPr>
            <p:cNvPr id="25" name="圆角矩形 24"/>
            <p:cNvSpPr/>
            <p:nvPr>
              <p:custDataLst>
                <p:tags r:id="rId20"/>
              </p:custDataLst>
            </p:nvPr>
          </p:nvSpPr>
          <p:spPr>
            <a:xfrm>
              <a:off x="824685" y="1585719"/>
              <a:ext cx="6351945" cy="539673"/>
            </a:xfrm>
            <a:prstGeom prst="round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1" i="0" u="none" strike="noStrike" kern="1200" cap="none" spc="0" normalizeH="0" baseline="0" noProof="0" dirty="0">
                <a:ln>
                  <a:noFill/>
                </a:ln>
                <a:solidFill>
                  <a:schemeClr val="lt1"/>
                </a:solidFill>
                <a:effectLst/>
                <a:uLnTx/>
                <a:uFillTx/>
                <a:latin typeface="黑体" panose="02010609060101010101" pitchFamily="49" charset="-122"/>
                <a:ea typeface="黑体" panose="02010609060101010101" pitchFamily="49" charset="-122"/>
              </a:endParaRPr>
            </a:p>
          </p:txBody>
        </p:sp>
        <p:sp>
          <p:nvSpPr>
            <p:cNvPr id="26" name="TextBox 12"/>
            <p:cNvSpPr txBox="1"/>
            <p:nvPr>
              <p:custDataLst>
                <p:tags r:id="rId21"/>
              </p:custDataLst>
            </p:nvPr>
          </p:nvSpPr>
          <p:spPr>
            <a:xfrm>
              <a:off x="1124410" y="1503178"/>
              <a:ext cx="5752497" cy="645828"/>
            </a:xfrm>
            <a:prstGeom prst="rect">
              <a:avLst/>
            </a:prstGeom>
            <a:noFill/>
            <a:ln w="9525">
              <a:noFill/>
            </a:ln>
          </p:spPr>
          <p:txBody>
            <a:bodyPr wrap="square">
              <a:spAutoFit/>
            </a:bodyPr>
            <a:lstStyle/>
            <a:p>
              <a:r>
                <a:rPr lang="zh-CN" altLang="en-US" sz="3600" b="1" dirty="0">
                  <a:solidFill>
                    <a:srgbClr val="FF0000"/>
                  </a:solidFill>
                  <a:latin typeface="黑体" panose="02010609060101010101" pitchFamily="49" charset="-122"/>
                  <a:ea typeface="黑体" panose="02010609060101010101" pitchFamily="49" charset="-122"/>
                  <a:cs typeface="新宋体" panose="02010609030101010101" charset="-122"/>
                </a:rPr>
                <a:t>探病因</a:t>
              </a:r>
              <a:r>
                <a:rPr lang="en-US" altLang="zh-CN" sz="3600" b="1" dirty="0">
                  <a:latin typeface="黑体" panose="02010609060101010101" pitchFamily="49" charset="-122"/>
                  <a:ea typeface="黑体" panose="02010609060101010101" pitchFamily="49" charset="-122"/>
                  <a:cs typeface="新宋体" panose="02010609030101010101" charset="-122"/>
                </a:rPr>
                <a:t>——</a:t>
              </a:r>
              <a:r>
                <a:rPr lang="zh-CN" altLang="zh-CN" sz="3600" b="1" dirty="0">
                  <a:latin typeface="黑体" panose="02010609060101010101" pitchFamily="49" charset="-122"/>
                  <a:ea typeface="黑体" panose="02010609060101010101" pitchFamily="49" charset="-122"/>
                  <a:cs typeface="新宋体" panose="02010609030101010101" charset="-122"/>
                </a:rPr>
                <a:t>明治维新</a:t>
              </a:r>
              <a:r>
                <a:rPr lang="zh-CN" altLang="en-US" sz="3600" b="1" dirty="0">
                  <a:latin typeface="黑体" panose="02010609060101010101" pitchFamily="49" charset="-122"/>
                  <a:ea typeface="黑体" panose="02010609060101010101" pitchFamily="49" charset="-122"/>
                  <a:cs typeface="新宋体" panose="02010609030101010101" charset="-122"/>
                </a:rPr>
                <a:t>的原因</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pSp>
    </p:spTree>
    <p:custDataLst>
      <p:tags r:id="rId22"/>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68615"/>
                                        </p:tgtEl>
                                        <p:attrNameLst>
                                          <p:attrName>style.visibility</p:attrName>
                                        </p:attrNameLst>
                                      </p:cBhvr>
                                      <p:to>
                                        <p:strVal val="visible"/>
                                      </p:to>
                                    </p:set>
                                    <p:animEffect transition="in" filter="diamond(in)">
                                      <p:cBhvr>
                                        <p:cTn id="7" dur="500"/>
                                        <p:tgtEl>
                                          <p:spTgt spid="6861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grpId="0" nodeType="clickEffect">
                                  <p:stCondLst>
                                    <p:cond delay="0"/>
                                  </p:stCondLst>
                                  <p:childTnLst>
                                    <p:set>
                                      <p:cBhvr>
                                        <p:cTn id="11" dur="1" fill="hold">
                                          <p:stCondLst>
                                            <p:cond delay="0"/>
                                          </p:stCondLst>
                                        </p:cTn>
                                        <p:tgtEl>
                                          <p:spTgt spid="68624"/>
                                        </p:tgtEl>
                                        <p:attrNameLst>
                                          <p:attrName>style.visibility</p:attrName>
                                        </p:attrNameLst>
                                      </p:cBhvr>
                                      <p:to>
                                        <p:strVal val="visible"/>
                                      </p:to>
                                    </p:set>
                                    <p:anim calcmode="lin" valueType="num">
                                      <p:cBhvr additive="base">
                                        <p:cTn id="12" dur="500" fill="hold"/>
                                        <p:tgtEl>
                                          <p:spTgt spid="68624"/>
                                        </p:tgtEl>
                                        <p:attrNameLst>
                                          <p:attrName>ppt_x</p:attrName>
                                        </p:attrNameLst>
                                      </p:cBhvr>
                                      <p:tavLst>
                                        <p:tav tm="0">
                                          <p:val>
                                            <p:strVal val="#ppt_x"/>
                                          </p:val>
                                        </p:tav>
                                        <p:tav tm="100000">
                                          <p:val>
                                            <p:strVal val="#ppt_x"/>
                                          </p:val>
                                        </p:tav>
                                      </p:tavLst>
                                    </p:anim>
                                    <p:anim calcmode="lin" valueType="num">
                                      <p:cBhvr additive="base">
                                        <p:cTn id="13" dur="500" fill="hold"/>
                                        <p:tgtEl>
                                          <p:spTgt spid="68624"/>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8" presetClass="entr" presetSubtype="16" fill="hold" grpId="0" nodeType="clickEffect">
                                  <p:stCondLst>
                                    <p:cond delay="0"/>
                                  </p:stCondLst>
                                  <p:childTnLst>
                                    <p:set>
                                      <p:cBhvr>
                                        <p:cTn id="17" dur="1" fill="hold">
                                          <p:stCondLst>
                                            <p:cond delay="0"/>
                                          </p:stCondLst>
                                        </p:cTn>
                                        <p:tgtEl>
                                          <p:spTgt spid="68616"/>
                                        </p:tgtEl>
                                        <p:attrNameLst>
                                          <p:attrName>style.visibility</p:attrName>
                                        </p:attrNameLst>
                                      </p:cBhvr>
                                      <p:to>
                                        <p:strVal val="visible"/>
                                      </p:to>
                                    </p:set>
                                    <p:animEffect transition="in" filter="diamond(in)">
                                      <p:cBhvr>
                                        <p:cTn id="18" dur="500"/>
                                        <p:tgtEl>
                                          <p:spTgt spid="68616"/>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grpId="0" nodeType="clickEffect">
                                  <p:stCondLst>
                                    <p:cond delay="0"/>
                                  </p:stCondLst>
                                  <p:childTnLst>
                                    <p:set>
                                      <p:cBhvr>
                                        <p:cTn id="22" dur="1" fill="hold">
                                          <p:stCondLst>
                                            <p:cond delay="0"/>
                                          </p:stCondLst>
                                        </p:cTn>
                                        <p:tgtEl>
                                          <p:spTgt spid="68626"/>
                                        </p:tgtEl>
                                        <p:attrNameLst>
                                          <p:attrName>style.visibility</p:attrName>
                                        </p:attrNameLst>
                                      </p:cBhvr>
                                      <p:to>
                                        <p:strVal val="visible"/>
                                      </p:to>
                                    </p:set>
                                    <p:anim calcmode="lin" valueType="num">
                                      <p:cBhvr additive="base">
                                        <p:cTn id="23" dur="500" fill="hold"/>
                                        <p:tgtEl>
                                          <p:spTgt spid="68626"/>
                                        </p:tgtEl>
                                        <p:attrNameLst>
                                          <p:attrName>ppt_x</p:attrName>
                                        </p:attrNameLst>
                                      </p:cBhvr>
                                      <p:tavLst>
                                        <p:tav tm="0">
                                          <p:val>
                                            <p:strVal val="#ppt_x"/>
                                          </p:val>
                                        </p:tav>
                                        <p:tav tm="100000">
                                          <p:val>
                                            <p:strVal val="#ppt_x"/>
                                          </p:val>
                                        </p:tav>
                                      </p:tavLst>
                                    </p:anim>
                                    <p:anim calcmode="lin" valueType="num">
                                      <p:cBhvr additive="base">
                                        <p:cTn id="24" dur="500" fill="hold"/>
                                        <p:tgtEl>
                                          <p:spTgt spid="68626"/>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8" presetClass="entr" presetSubtype="16" fill="hold" grpId="0" nodeType="clickEffect">
                                  <p:stCondLst>
                                    <p:cond delay="0"/>
                                  </p:stCondLst>
                                  <p:childTnLst>
                                    <p:set>
                                      <p:cBhvr>
                                        <p:cTn id="28" dur="1" fill="hold">
                                          <p:stCondLst>
                                            <p:cond delay="0"/>
                                          </p:stCondLst>
                                        </p:cTn>
                                        <p:tgtEl>
                                          <p:spTgt spid="68617"/>
                                        </p:tgtEl>
                                        <p:attrNameLst>
                                          <p:attrName>style.visibility</p:attrName>
                                        </p:attrNameLst>
                                      </p:cBhvr>
                                      <p:to>
                                        <p:strVal val="visible"/>
                                      </p:to>
                                    </p:set>
                                    <p:animEffect transition="in" filter="diamond(in)">
                                      <p:cBhvr>
                                        <p:cTn id="29" dur="500"/>
                                        <p:tgtEl>
                                          <p:spTgt spid="68617"/>
                                        </p:tgtEl>
                                      </p:cBhvr>
                                    </p:animEffec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grpId="0" nodeType="clickEffect">
                                  <p:stCondLst>
                                    <p:cond delay="0"/>
                                  </p:stCondLst>
                                  <p:childTnLst>
                                    <p:set>
                                      <p:cBhvr>
                                        <p:cTn id="33" dur="1" fill="hold">
                                          <p:stCondLst>
                                            <p:cond delay="0"/>
                                          </p:stCondLst>
                                        </p:cTn>
                                        <p:tgtEl>
                                          <p:spTgt spid="68614"/>
                                        </p:tgtEl>
                                        <p:attrNameLst>
                                          <p:attrName>style.visibility</p:attrName>
                                        </p:attrNameLst>
                                      </p:cBhvr>
                                      <p:to>
                                        <p:strVal val="visible"/>
                                      </p:to>
                                    </p:set>
                                    <p:animEffect transition="in" filter="diamond(in)">
                                      <p:cBhvr>
                                        <p:cTn id="34" dur="500"/>
                                        <p:tgtEl>
                                          <p:spTgt spid="68614"/>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68625"/>
                                        </p:tgtEl>
                                        <p:attrNameLst>
                                          <p:attrName>style.visibility</p:attrName>
                                        </p:attrNameLst>
                                      </p:cBhvr>
                                      <p:to>
                                        <p:strVal val="visible"/>
                                      </p:to>
                                    </p:set>
                                    <p:anim calcmode="lin" valueType="num">
                                      <p:cBhvr additive="base">
                                        <p:cTn id="39" dur="500" fill="hold"/>
                                        <p:tgtEl>
                                          <p:spTgt spid="68625"/>
                                        </p:tgtEl>
                                        <p:attrNameLst>
                                          <p:attrName>ppt_x</p:attrName>
                                        </p:attrNameLst>
                                      </p:cBhvr>
                                      <p:tavLst>
                                        <p:tav tm="0">
                                          <p:val>
                                            <p:strVal val="#ppt_x"/>
                                          </p:val>
                                        </p:tav>
                                        <p:tav tm="100000">
                                          <p:val>
                                            <p:strVal val="#ppt_x"/>
                                          </p:val>
                                        </p:tav>
                                      </p:tavLst>
                                    </p:anim>
                                    <p:anim calcmode="lin" valueType="num">
                                      <p:cBhvr additive="base">
                                        <p:cTn id="40" dur="500" fill="hold"/>
                                        <p:tgtEl>
                                          <p:spTgt spid="68625"/>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grpId="0" nodeType="clickEffect">
                                  <p:stCondLst>
                                    <p:cond delay="0"/>
                                  </p:stCondLst>
                                  <p:childTnLst>
                                    <p:set>
                                      <p:cBhvr>
                                        <p:cTn id="44" dur="1" fill="hold">
                                          <p:stCondLst>
                                            <p:cond delay="0"/>
                                          </p:stCondLst>
                                        </p:cTn>
                                        <p:tgtEl>
                                          <p:spTgt spid="68620"/>
                                        </p:tgtEl>
                                        <p:attrNameLst>
                                          <p:attrName>style.visibility</p:attrName>
                                        </p:attrNameLst>
                                      </p:cBhvr>
                                      <p:to>
                                        <p:strVal val="visible"/>
                                      </p:to>
                                    </p:set>
                                    <p:animEffect transition="in" filter="diamond(in)">
                                      <p:cBhvr>
                                        <p:cTn id="45" dur="500"/>
                                        <p:tgtEl>
                                          <p:spTgt spid="68620"/>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grpId="0" nodeType="clickEffect">
                                  <p:stCondLst>
                                    <p:cond delay="0"/>
                                  </p:stCondLst>
                                  <p:childTnLst>
                                    <p:set>
                                      <p:cBhvr>
                                        <p:cTn id="49" dur="1" fill="hold">
                                          <p:stCondLst>
                                            <p:cond delay="0"/>
                                          </p:stCondLst>
                                        </p:cTn>
                                        <p:tgtEl>
                                          <p:spTgt spid="68627"/>
                                        </p:tgtEl>
                                        <p:attrNameLst>
                                          <p:attrName>style.visibility</p:attrName>
                                        </p:attrNameLst>
                                      </p:cBhvr>
                                      <p:to>
                                        <p:strVal val="visible"/>
                                      </p:to>
                                    </p:set>
                                    <p:anim calcmode="lin" valueType="num">
                                      <p:cBhvr additive="base">
                                        <p:cTn id="50" dur="500" fill="hold"/>
                                        <p:tgtEl>
                                          <p:spTgt spid="68627"/>
                                        </p:tgtEl>
                                        <p:attrNameLst>
                                          <p:attrName>ppt_x</p:attrName>
                                        </p:attrNameLst>
                                      </p:cBhvr>
                                      <p:tavLst>
                                        <p:tav tm="0">
                                          <p:val>
                                            <p:strVal val="#ppt_x"/>
                                          </p:val>
                                        </p:tav>
                                        <p:tav tm="100000">
                                          <p:val>
                                            <p:strVal val="#ppt_x"/>
                                          </p:val>
                                        </p:tav>
                                      </p:tavLst>
                                    </p:anim>
                                    <p:anim calcmode="lin" valueType="num">
                                      <p:cBhvr additive="base">
                                        <p:cTn id="51" dur="500" fill="hold"/>
                                        <p:tgtEl>
                                          <p:spTgt spid="68627"/>
                                        </p:tgtEl>
                                        <p:attrNameLst>
                                          <p:attrName>ppt_y</p:attrName>
                                        </p:attrNameLst>
                                      </p:cBhvr>
                                      <p:tavLst>
                                        <p:tav tm="0">
                                          <p:val>
                                            <p:strVal val="1+#ppt_h/2"/>
                                          </p:val>
                                        </p:tav>
                                        <p:tav tm="100000">
                                          <p:val>
                                            <p:strVal val="#ppt_y"/>
                                          </p:val>
                                        </p:tav>
                                      </p:tavLst>
                                    </p:anim>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500" fill="hold">
                                          <p:stCondLst>
                                            <p:cond delay="0"/>
                                          </p:stCondLst>
                                        </p:cTn>
                                        <p:tgtEl>
                                          <p:spTgt spid="61443"/>
                                        </p:tgtEl>
                                        <p:attrNameLst>
                                          <p:attrName>style.visibility</p:attrName>
                                        </p:attrNameLst>
                                      </p:cBhvr>
                                      <p:to>
                                        <p:strVal val="visible"/>
                                      </p:to>
                                    </p:set>
                                    <p:anim calcmode="lin" valueType="num">
                                      <p:cBhvr additive="base">
                                        <p:cTn id="56" dur="500" fill="hold"/>
                                        <p:tgtEl>
                                          <p:spTgt spid="61443"/>
                                        </p:tgtEl>
                                        <p:attrNameLst>
                                          <p:attrName>ppt_x</p:attrName>
                                        </p:attrNameLst>
                                      </p:cBhvr>
                                      <p:tavLst>
                                        <p:tav tm="0">
                                          <p:val>
                                            <p:strVal val="#ppt_x"/>
                                          </p:val>
                                        </p:tav>
                                        <p:tav tm="100000">
                                          <p:val>
                                            <p:strVal val="#ppt_x"/>
                                          </p:val>
                                        </p:tav>
                                      </p:tavLst>
                                    </p:anim>
                                    <p:anim calcmode="lin" valueType="num">
                                      <p:cBhvr additive="base">
                                        <p:cTn id="57" dur="500" fill="hold"/>
                                        <p:tgtEl>
                                          <p:spTgt spid="614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8614" grpId="0" bldLvl="0" animBg="1"/>
      <p:bldP spid="68615" grpId="0" bldLvl="0" animBg="1"/>
      <p:bldP spid="68616" grpId="0" bldLvl="0" animBg="1"/>
      <p:bldP spid="68617" grpId="0" bldLvl="0" animBg="1"/>
      <p:bldP spid="68620" grpId="0" bldLvl="0" animBg="1"/>
      <p:bldP spid="68624" grpId="0"/>
      <p:bldP spid="68625" grpId="0"/>
      <p:bldP spid="68626" grpId="0"/>
      <p:bldP spid="68627" grpId="0"/>
      <p:bldP spid="61443" grpId="0"/>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BEAUTIFY_FLAG" va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wm#"/>
  <p:tag name="KSO_WM_TEMPLATE_CATEGORY" val="custom"/>
  <p:tag name="KSO_WM_TEMPLATE_INDEX" val="20204976"/>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wm#"/>
  <p:tag name="KSO_WM_TEMPLATE_CATEGORY" val="custom"/>
  <p:tag name="KSO_WM_TEMPLATE_INDEX" val="20204976"/>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UNIT_TEXTBOXSTYLE_SHAPETYPE" val="0"/>
  <p:tag name="KSO_WM_UNIT_TEXTBOXSTYLE_TEMPLATETYPE" val="1"/>
  <p:tag name="KSO_WM_UNIT_PRESET_TEXT" val="点击此处添加标题：&#10;点击此处添加正文。&#10;点击此处添加正文。&#10;点击此处添加正文。&#10;点击此处添加正文。"/>
  <p:tag name="KSO_WM_UNIT_NOCLEAR" val="1"/>
  <p:tag name="KSO_WM_UNIT_VALUE" val="75"/>
  <p:tag name="KSO_WM_UNIT_HIGHLIGHT" val="0"/>
  <p:tag name="KSO_WM_UNIT_COMPATIBLE" val="0"/>
  <p:tag name="KSO_WM_UNIT_DIAGRAM_ISNUMVISUAL" val="0"/>
  <p:tag name="KSO_WM_UNIT_DIAGRAM_ISREFERUNIT" val="0"/>
  <p:tag name="KSO_WM_UNIT_TYPE" val="f"/>
  <p:tag name="KSO_WM_UNIT_INDEX" val="1"/>
  <p:tag name="KSO_WM_UNIT_ID" val="mixed20201946_155*f*1"/>
  <p:tag name="KSO_WM_TEMPLATE_CATEGORY" val="mixed"/>
  <p:tag name="KSO_WM_TEMPLATE_INDEX" val="20201946"/>
  <p:tag name="KSO_WM_UNIT_LAYERLEVEL" val="1"/>
  <p:tag name="KSO_WM_TAG_VERSION" val="1.0"/>
  <p:tag name="KSO_WM_BEAUTIFY_FLAG" val=""/>
  <p:tag name="KSO_WM_UNIT_TEXTBOXSTYLE_GUID" val="{eca2ac11-73dd-4dc2-bebb-62e2d98819b2}"/>
  <p:tag name="KSO_WM_UNIT_TEXTBOXSTYLE_TEMPLATEID" val="3131969"/>
  <p:tag name="KSO_WM_UNIT_TEXTBOXSTYLE_TYPE" val="9"/>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UNIT_TABLE_BEAUTIFY" val="smartTable{786045e1-b630-4a84-b521-af1e5afb450e}"/>
  <p:tag name="KSO_WM_BEAUTIFY_FLAG" val=""/>
  <p:tag name="TABLE_ENDDRAG_ORIGIN_RECT" val="891*430"/>
  <p:tag name="TABLE_ENDDRAG_RECT" val="38*77*891*430"/>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 name="TABLE_ENDDRAG_ORIGIN_RECT" val="827*277"/>
  <p:tag name="TABLE_ENDDRAG_RECT" val="54*139*827*277"/>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 name="TABLE_ENDDRAG_ORIGIN_RECT" val="911*436"/>
  <p:tag name="TABLE_ENDDRAG_RECT" val="20*74*911*436"/>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BEAUTIFY_FLAG" va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20.xml><?xml version="1.0" encoding="utf-8"?>
<p:tagLst xmlns:p="http://schemas.openxmlformats.org/presentationml/2006/main">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KSO_WM_BEAUTIFY_FLAG" val=""/>
</p:tagLst>
</file>

<file path=ppt/tags/tag223.xml><?xml version="1.0" encoding="utf-8"?>
<p:tagLst xmlns:p="http://schemas.openxmlformats.org/presentationml/2006/main">
  <p:tag name="KSO_WM_BEAUTIFY_FLAG" val=""/>
</p:tagLst>
</file>

<file path=ppt/tags/tag224.xml><?xml version="1.0" encoding="utf-8"?>
<p:tagLst xmlns:p="http://schemas.openxmlformats.org/presentationml/2006/main">
  <p:tag name="KSO_WM_BEAUTIFY_FLAG" val=""/>
</p:tagLst>
</file>

<file path=ppt/tags/tag225.xml><?xml version="1.0" encoding="utf-8"?>
<p:tagLst xmlns:p="http://schemas.openxmlformats.org/presentationml/2006/main">
  <p:tag name="KSO_WM_BEAUTIFY_FLAG" val=""/>
</p:tagLst>
</file>

<file path=ppt/tags/tag226.xml><?xml version="1.0" encoding="utf-8"?>
<p:tagLst xmlns:p="http://schemas.openxmlformats.org/presentationml/2006/main">
  <p:tag name="KSO_WM_BEAUTIFY_FLAG" val=""/>
</p:tagLst>
</file>

<file path=ppt/tags/tag227.xml><?xml version="1.0" encoding="utf-8"?>
<p:tagLst xmlns:p="http://schemas.openxmlformats.org/presentationml/2006/main">
  <p:tag name="KSO_WM_BEAUTIFY_FLAG" val=""/>
</p:tagLst>
</file>

<file path=ppt/tags/tag228.xml><?xml version="1.0" encoding="utf-8"?>
<p:tagLst xmlns:p="http://schemas.openxmlformats.org/presentationml/2006/main">
  <p:tag name="KSO_WM_BEAUTIFY_FLAG" val=""/>
</p:tagLst>
</file>

<file path=ppt/tags/tag229.xml><?xml version="1.0" encoding="utf-8"?>
<p:tagLst xmlns:p="http://schemas.openxmlformats.org/presentationml/2006/main">
  <p:tag name="KSO_WM_BEAUTIFY_FLAG" val=""/>
</p:tagLst>
</file>

<file path=ppt/tags/tag23.xml><?xml version="1.0" encoding="utf-8"?>
<p:tagLst xmlns:p="http://schemas.openxmlformats.org/presentationml/2006/main">
  <p:tag name="KSO_WM_BEAUTIFY_FLAG" val=""/>
</p:tagLst>
</file>

<file path=ppt/tags/tag230.xml><?xml version="1.0" encoding="utf-8"?>
<p:tagLst xmlns:p="http://schemas.openxmlformats.org/presentationml/2006/main">
  <p:tag name="KSO_WM_BEAUTIFY_FLAG" val=""/>
</p:tagLst>
</file>

<file path=ppt/tags/tag231.xml><?xml version="1.0" encoding="utf-8"?>
<p:tagLst xmlns:p="http://schemas.openxmlformats.org/presentationml/2006/main">
  <p:tag name="KSO_WM_BEAUTIFY_FLAG" val=""/>
</p:tagLst>
</file>

<file path=ppt/tags/tag232.xml><?xml version="1.0" encoding="utf-8"?>
<p:tagLst xmlns:p="http://schemas.openxmlformats.org/presentationml/2006/main">
  <p:tag name="KSO_WM_BEAUTIFY_FLAG" val=""/>
</p:tagLst>
</file>

<file path=ppt/tags/tag233.xml><?xml version="1.0" encoding="utf-8"?>
<p:tagLst xmlns:p="http://schemas.openxmlformats.org/presentationml/2006/main">
  <p:tag name="KSO_WM_BEAUTIFY_FLAG" val=""/>
</p:tagLst>
</file>

<file path=ppt/tags/tag234.xml><?xml version="1.0" encoding="utf-8"?>
<p:tagLst xmlns:p="http://schemas.openxmlformats.org/presentationml/2006/main">
  <p:tag name="KSO_WM_BEAUTIFY_FLAG" val=""/>
</p:tagLst>
</file>

<file path=ppt/tags/tag235.xml><?xml version="1.0" encoding="utf-8"?>
<p:tagLst xmlns:p="http://schemas.openxmlformats.org/presentationml/2006/main">
  <p:tag name="COMMONDATA" val="eyJoZGlkIjoiM2U4YTQ4NGZjZGI1ZTdhNzIzYmNmNDRkZGU5MmI4ODIifQ=="/>
  <p:tag name="KSO_WPP_MARK_KEY" val="3a5f311e-f7f9-41e5-b799-f34613bd13a0"/>
  <p:tag name="commondata" val="eyJoZGlkIjoiMDc0YmVkNzIyYTUyMGViMjlkZjRjOWNkOGFjNWZiMmUifQ=="/>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1185"/>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SPECIAL_SOURCE" val="bdnull"/>
</p:tagLst>
</file>

<file path=ppt/tags/tag41.xml><?xml version="1.0" encoding="utf-8"?>
<p:tagLst xmlns:p="http://schemas.openxmlformats.org/presentationml/2006/main">
  <p:tag name="AS_UNIQUEID" val="1290"/>
</p:tagLst>
</file>

<file path=ppt/tags/tag42.xml><?xml version="1.0" encoding="utf-8"?>
<p:tagLst xmlns:p="http://schemas.openxmlformats.org/presentationml/2006/main">
  <p:tag name="AS_UNIQUEID" val="1291"/>
</p:tagLst>
</file>

<file path=ppt/tags/tag43.xml><?xml version="1.0" encoding="utf-8"?>
<p:tagLst xmlns:p="http://schemas.openxmlformats.org/presentationml/2006/main">
  <p:tag name="AS_UNIQUEID" val="1292"/>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wm#"/>
  <p:tag name="KSO_WM_TEMPLATE_CATEGORY" val="custom"/>
  <p:tag name="KSO_WM_TEMPLATE_INDEX" val="20204976"/>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wm#"/>
  <p:tag name="KSO_WM_TEMPLATE_CATEGORY" val="custom"/>
  <p:tag name="KSO_WM_TEMPLATE_INDEX" val="20207618"/>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wm#"/>
  <p:tag name="KSO_WM_TEMPLATE_CATEGORY" val="custom"/>
  <p:tag name="KSO_WM_TEMPLATE_INDEX" val="20207618"/>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wm#"/>
  <p:tag name="KSO_WM_TEMPLATE_CATEGORY" val="custom"/>
  <p:tag name="KSO_WM_TEMPLATE_INDEX" val="20204976"/>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wm#"/>
  <p:tag name="KSO_WM_TEMPLATE_CATEGORY" val="custom"/>
  <p:tag name="KSO_WM_TEMPLATE_INDEX" val="20204976"/>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wm#"/>
  <p:tag name="KSO_WM_TEMPLATE_CATEGORY" val="custom"/>
  <p:tag name="KSO_WM_TEMPLATE_INDEX" val="20204976"/>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6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0</TotalTime>
  <Words>4434</Words>
  <Application>WPS 演示</Application>
  <PresentationFormat>自定义</PresentationFormat>
  <Paragraphs>373</Paragraphs>
  <Slides>24</Slides>
  <Notes>2</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24</vt:i4>
      </vt:variant>
    </vt:vector>
  </HeadingPairs>
  <TitlesOfParts>
    <vt:vector size="42" baseType="lpstr">
      <vt:lpstr>Arial</vt:lpstr>
      <vt:lpstr>宋体</vt:lpstr>
      <vt:lpstr>Wingdings</vt:lpstr>
      <vt:lpstr>Wingdings</vt:lpstr>
      <vt:lpstr>黑体</vt:lpstr>
      <vt:lpstr>微软雅黑</vt:lpstr>
      <vt:lpstr>新宋体</vt:lpstr>
      <vt:lpstr>Open Sans</vt:lpstr>
      <vt:lpstr>Segoe Print</vt:lpstr>
      <vt:lpstr>Segoe UI Light</vt:lpstr>
      <vt:lpstr>Arial</vt:lpstr>
      <vt:lpstr>Times New Roman</vt:lpstr>
      <vt:lpstr>Arial Unicode MS</vt:lpstr>
      <vt:lpstr>Calibri</vt:lpstr>
      <vt:lpstr>方正姚体</vt:lpstr>
      <vt:lpstr>Tahoma</vt:lpstr>
      <vt:lpstr>6_自定义设计方案</vt:lpstr>
      <vt:lpstr>课后作业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106</cp:revision>
  <dcterms:created xsi:type="dcterms:W3CDTF">2023-08-24T08:36:00Z</dcterms:created>
  <dcterms:modified xsi:type="dcterms:W3CDTF">2024-07-03T08:41:09Z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42C5EAF3F06A427ABA48777654F18D5F_12</vt:lpwstr>
  </property>
</Properties>
</file>